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orient="horz" pos="255">
          <p15:clr>
            <a:srgbClr val="A4A3A4"/>
          </p15:clr>
        </p15:guide>
        <p15:guide id="3" orient="horz" pos="1139">
          <p15:clr>
            <a:srgbClr val="A4A3A4"/>
          </p15:clr>
        </p15:guide>
        <p15:guide id="4" orient="horz" pos="1095">
          <p15:clr>
            <a:srgbClr val="A4A3A4"/>
          </p15:clr>
        </p15:guide>
        <p15:guide id="5" orient="horz" pos="4065">
          <p15:clr>
            <a:srgbClr val="A4A3A4"/>
          </p15:clr>
        </p15:guide>
        <p15:guide id="6" orient="horz" pos="4201">
          <p15:clr>
            <a:srgbClr val="A4A3A4"/>
          </p15:clr>
        </p15:guide>
        <p15:guide id="7" pos="3840">
          <p15:clr>
            <a:srgbClr val="A4A3A4"/>
          </p15:clr>
        </p15:guide>
        <p15:guide id="8" pos="756">
          <p15:clr>
            <a:srgbClr val="A4A3A4"/>
          </p15:clr>
        </p15:guide>
        <p15:guide id="9" pos="6924">
          <p15:clr>
            <a:srgbClr val="A4A3A4"/>
          </p15:clr>
        </p15:guide>
        <p15:guide id="10" pos="7287">
          <p15:clr>
            <a:srgbClr val="A4A3A4"/>
          </p15:clr>
        </p15:guide>
      </p15:sldGuideLst>
    </p:ext>
    <p:ext uri="GoogleSlidesCustomDataVersion2">
      <go:slidesCustomData xmlns:go="http://customooxmlschemas.google.com/" r:id="rId30" roundtripDataSignature="AMtx7mhj+vYttuF5zL38ZioGEM8jOL7Ozw=="/>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sophie leterrier"/>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55" orient="horz"/>
        <p:guide pos="1139" orient="horz"/>
        <p:guide pos="1095" orient="horz"/>
        <p:guide pos="4065" orient="horz"/>
        <p:guide pos="4201" orient="horz"/>
        <p:guide pos="3840"/>
        <p:guide pos="756"/>
        <p:guide pos="6924"/>
        <p:guide pos="7287"/>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0"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4-08-28T09:57:21.639">
    <p:pos x="2828" y="2082"/>
    <p:text>on dirait du ciment ?</p:text>
    <p:extLst>
      <p:ext uri="{C676402C-5697-4E1C-873F-D02D1690AC5C}">
        <p15:threadingInfo timeZoneBias="0"/>
      </p:ext>
      <p:ext uri="http://customooxmlschemas.google.com/">
        <go:slidesCustomData xmlns:go="http://customooxmlschemas.google.com/" commentPostId="AAABUhr4aYY"/>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100000"/>
              </a:lnSpc>
              <a:spcBef>
                <a:spcPts val="0"/>
              </a:spcBef>
              <a:spcAft>
                <a:spcPts val="0"/>
              </a:spcAft>
              <a:buClr>
                <a:srgbClr val="000000"/>
              </a:buClr>
              <a:buSzPts val="1400"/>
              <a:buFont typeface="Arial"/>
              <a:buNone/>
              <a:defRPr b="0" i="0" sz="16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6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6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6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6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6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6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6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6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fr-FR"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 name="Google Shape;65;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 name="Google Shape;72;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4" name="Google Shape;84;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2" name="Google Shape;112;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5" name="Google Shape;125;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05df172e63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05df172e63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 name="Google Shape;138;g305df172e63_0_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fr-FR"/>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3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5" name="Google Shape;145;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5" name="Google Shape;155;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3074086c1ca_0_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5" name="Google Shape;165;g3074086c1ca_0_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0b0f2ed9bc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5" name="Google Shape;175;g30b0f2ed9bc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0b6428a046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5" name="Google Shape;185;g30b6428a046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5" name="Google Shape;195;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8" name="Google Shape;218;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4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2" name="Google Shape;232;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4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2" name="Google Shape;252;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0b6428a046_0_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6" name="Google Shape;266;g30b6428a046_0_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0b6428a046_0_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5" name="Google Shape;275;g30b6428a046_0_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0b6428a046_0_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6" name="Google Shape;286;g30b6428a046_0_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2f6949b44d4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5" name="Google Shape;295;g2f6949b44d4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5" name="Google Shape;305;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3" name="Google Shape;313;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6" name="Google Shape;326;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5" name="Google Shape;335;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showMasterSp="0">
  <p:cSld name="Diapositive de titre">
    <p:spTree>
      <p:nvGrpSpPr>
        <p:cNvPr id="18" name="Shape 18"/>
        <p:cNvGrpSpPr/>
        <p:nvPr/>
      </p:nvGrpSpPr>
      <p:grpSpPr>
        <a:xfrm>
          <a:off x="0" y="0"/>
          <a:ext cx="0" cy="0"/>
          <a:chOff x="0" y="0"/>
          <a:chExt cx="0" cy="0"/>
        </a:xfrm>
      </p:grpSpPr>
      <p:sp>
        <p:nvSpPr>
          <p:cNvPr id="19" name="Google Shape;19;p21"/>
          <p:cNvSpPr txBox="1"/>
          <p:nvPr>
            <p:ph idx="1" type="body"/>
          </p:nvPr>
        </p:nvSpPr>
        <p:spPr>
          <a:xfrm>
            <a:off x="9738073" y="4748448"/>
            <a:ext cx="1915127" cy="257369"/>
          </a:xfrm>
          <a:prstGeom prst="rect">
            <a:avLst/>
          </a:prstGeom>
          <a:solidFill>
            <a:schemeClr val="lt2"/>
          </a:solidFill>
          <a:ln>
            <a:noFill/>
          </a:ln>
        </p:spPr>
        <p:txBody>
          <a:bodyPr anchorCtr="0" anchor="t" bIns="0" lIns="288000" spcFirstLastPara="1" rIns="324000" wrap="square" tIns="72000">
            <a:spAutoFit/>
          </a:bodyPr>
          <a:lstStyle>
            <a:lvl1pPr indent="-228600" lvl="0" marL="457200" algn="r">
              <a:lnSpc>
                <a:spcPct val="100000"/>
              </a:lnSpc>
              <a:spcBef>
                <a:spcPts val="0"/>
              </a:spcBef>
              <a:spcAft>
                <a:spcPts val="0"/>
              </a:spcAft>
              <a:buClr>
                <a:schemeClr val="lt1"/>
              </a:buClr>
              <a:buSzPts val="1200"/>
              <a:buNone/>
              <a:defRPr b="0" i="1" sz="1200" cap="none">
                <a:solidFill>
                  <a:schemeClr val="lt1"/>
                </a:solidFill>
              </a:defRPr>
            </a:lvl1pPr>
            <a:lvl2pPr indent="-228600" lvl="1" marL="914400" algn="l">
              <a:lnSpc>
                <a:spcPct val="100000"/>
              </a:lnSpc>
              <a:spcBef>
                <a:spcPts val="0"/>
              </a:spcBef>
              <a:spcAft>
                <a:spcPts val="0"/>
              </a:spcAft>
              <a:buClr>
                <a:schemeClr val="dk1"/>
              </a:buClr>
              <a:buSzPts val="1800"/>
              <a:buNone/>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100000"/>
              </a:lnSpc>
              <a:spcBef>
                <a:spcPts val="60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0" name="Google Shape;20;p21"/>
          <p:cNvSpPr/>
          <p:nvPr>
            <p:ph type="title"/>
          </p:nvPr>
        </p:nvSpPr>
        <p:spPr>
          <a:xfrm>
            <a:off x="540000" y="0"/>
            <a:ext cx="11113200" cy="4752000"/>
          </a:xfrm>
          <a:prstGeom prst="round1Rect">
            <a:avLst>
              <a:gd fmla="val 27224" name="adj"/>
            </a:avLst>
          </a:prstGeom>
          <a:solidFill>
            <a:schemeClr val="dk2"/>
          </a:solidFill>
          <a:ln>
            <a:noFill/>
          </a:ln>
        </p:spPr>
        <p:txBody>
          <a:bodyPr anchorCtr="0" anchor="b" bIns="2106000" lIns="360000" spcFirstLastPara="1" rIns="0" wrap="square" tIns="0">
            <a:spAutoFit/>
          </a:bodyPr>
          <a:lstStyle>
            <a:lvl1pPr lvl="0" algn="ctr">
              <a:lnSpc>
                <a:spcPct val="93000"/>
              </a:lnSpc>
              <a:spcBef>
                <a:spcPts val="0"/>
              </a:spcBef>
              <a:spcAft>
                <a:spcPts val="0"/>
              </a:spcAft>
              <a:buClr>
                <a:schemeClr val="lt1"/>
              </a:buClr>
              <a:buSzPts val="4500"/>
              <a:buFont typeface="Arial"/>
              <a:buNone/>
              <a:defRPr sz="4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1"/>
          <p:cNvSpPr txBox="1"/>
          <p:nvPr>
            <p:ph idx="2" type="subTitle"/>
          </p:nvPr>
        </p:nvSpPr>
        <p:spPr>
          <a:xfrm>
            <a:off x="539400" y="2727970"/>
            <a:ext cx="11113200" cy="917054"/>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Clr>
                <a:schemeClr val="lt1"/>
              </a:buClr>
              <a:buSzPts val="2500"/>
              <a:buNone/>
              <a:defRPr b="0" sz="2500">
                <a:solidFill>
                  <a:schemeClr val="lt1"/>
                </a:solidFill>
              </a:defRPr>
            </a:lvl1pPr>
            <a:lvl2pPr lvl="1" algn="ctr">
              <a:lnSpc>
                <a:spcPct val="100000"/>
              </a:lnSpc>
              <a:spcBef>
                <a:spcPts val="1500"/>
              </a:spcBef>
              <a:spcAft>
                <a:spcPts val="0"/>
              </a:spcAft>
              <a:buClr>
                <a:srgbClr val="898989"/>
              </a:buClr>
              <a:buSzPts val="1500"/>
              <a:buNone/>
              <a:defRPr>
                <a:solidFill>
                  <a:srgbClr val="898989"/>
                </a:solidFill>
              </a:defRPr>
            </a:lvl2pPr>
            <a:lvl3pPr lvl="2" algn="ctr">
              <a:lnSpc>
                <a:spcPct val="100000"/>
              </a:lnSpc>
              <a:spcBef>
                <a:spcPts val="600"/>
              </a:spcBef>
              <a:spcAft>
                <a:spcPts val="0"/>
              </a:spcAft>
              <a:buClr>
                <a:srgbClr val="898989"/>
              </a:buClr>
              <a:buSzPts val="1200"/>
              <a:buNone/>
              <a:defRPr>
                <a:solidFill>
                  <a:srgbClr val="898989"/>
                </a:solidFill>
              </a:defRPr>
            </a:lvl3pPr>
            <a:lvl4pPr lvl="3" algn="ctr">
              <a:lnSpc>
                <a:spcPct val="100000"/>
              </a:lnSpc>
              <a:spcBef>
                <a:spcPts val="600"/>
              </a:spcBef>
              <a:spcAft>
                <a:spcPts val="0"/>
              </a:spcAft>
              <a:buClr>
                <a:srgbClr val="898989"/>
              </a:buClr>
              <a:buSzPts val="1000"/>
              <a:buNone/>
              <a:defRPr>
                <a:solidFill>
                  <a:srgbClr val="898989"/>
                </a:solidFill>
              </a:defRPr>
            </a:lvl4pPr>
            <a:lvl5pPr lvl="4" algn="ctr">
              <a:lnSpc>
                <a:spcPct val="100000"/>
              </a:lnSpc>
              <a:spcBef>
                <a:spcPts val="600"/>
              </a:spcBef>
              <a:spcAft>
                <a:spcPts val="0"/>
              </a:spcAft>
              <a:buClr>
                <a:srgbClr val="898989"/>
              </a:buClr>
              <a:buSzPts val="1000"/>
              <a:buNone/>
              <a:defRPr>
                <a:solidFill>
                  <a:srgbClr val="898989"/>
                </a:solidFill>
              </a:defRPr>
            </a:lvl5pPr>
            <a:lvl6pPr lvl="5" algn="ctr">
              <a:lnSpc>
                <a:spcPct val="100000"/>
              </a:lnSpc>
              <a:spcBef>
                <a:spcPts val="600"/>
              </a:spcBef>
              <a:spcAft>
                <a:spcPts val="0"/>
              </a:spcAft>
              <a:buClr>
                <a:srgbClr val="898989"/>
              </a:buClr>
              <a:buSzPts val="2667"/>
              <a:buNone/>
              <a:defRPr>
                <a:solidFill>
                  <a:srgbClr val="898989"/>
                </a:solidFill>
              </a:defRPr>
            </a:lvl6pPr>
            <a:lvl7pPr lvl="6" algn="ctr">
              <a:lnSpc>
                <a:spcPct val="100000"/>
              </a:lnSpc>
              <a:spcBef>
                <a:spcPts val="533"/>
              </a:spcBef>
              <a:spcAft>
                <a:spcPts val="0"/>
              </a:spcAft>
              <a:buClr>
                <a:srgbClr val="898989"/>
              </a:buClr>
              <a:buSzPts val="2667"/>
              <a:buNone/>
              <a:defRPr>
                <a:solidFill>
                  <a:srgbClr val="898989"/>
                </a:solidFill>
              </a:defRPr>
            </a:lvl7pPr>
            <a:lvl8pPr lvl="7" algn="ctr">
              <a:lnSpc>
                <a:spcPct val="100000"/>
              </a:lnSpc>
              <a:spcBef>
                <a:spcPts val="533"/>
              </a:spcBef>
              <a:spcAft>
                <a:spcPts val="0"/>
              </a:spcAft>
              <a:buClr>
                <a:srgbClr val="898989"/>
              </a:buClr>
              <a:buSzPts val="2667"/>
              <a:buNone/>
              <a:defRPr>
                <a:solidFill>
                  <a:srgbClr val="898989"/>
                </a:solidFill>
              </a:defRPr>
            </a:lvl8pPr>
            <a:lvl9pPr lvl="8" algn="ctr">
              <a:lnSpc>
                <a:spcPct val="100000"/>
              </a:lnSpc>
              <a:spcBef>
                <a:spcPts val="533"/>
              </a:spcBef>
              <a:spcAft>
                <a:spcPts val="0"/>
              </a:spcAft>
              <a:buClr>
                <a:srgbClr val="898989"/>
              </a:buClr>
              <a:buSzPts val="2667"/>
              <a:buNone/>
              <a:defRPr>
                <a:solidFill>
                  <a:srgbClr val="898989"/>
                </a:solidFill>
              </a:defRPr>
            </a:lvl9pPr>
          </a:lstStyle>
          <a:p/>
        </p:txBody>
      </p:sp>
      <p:sp>
        <p:nvSpPr>
          <p:cNvPr id="22" name="Google Shape;22;p21"/>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1"/>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1"/>
          <p:cNvSpPr txBox="1"/>
          <p:nvPr>
            <p:ph idx="12" type="sldNum"/>
          </p:nvPr>
        </p:nvSpPr>
        <p:spPr>
          <a:xfrm>
            <a:off x="0" y="6678000"/>
            <a:ext cx="180000" cy="180000"/>
          </a:xfrm>
          <a:prstGeom prst="rect">
            <a:avLst/>
          </a:prstGeom>
          <a:noFill/>
          <a:ln cap="flat" cmpd="sng" w="9525">
            <a:solidFill>
              <a:schemeClr val="accent1">
                <a:alpha val="0"/>
              </a:schemeClr>
            </a:solidFill>
            <a:prstDash val="solid"/>
            <a:round/>
            <a:headEnd len="sm" w="sm" type="none"/>
            <a:tailEnd len="sm" w="sm" type="none"/>
          </a:ln>
        </p:spPr>
        <p:txBody>
          <a:bodyPr anchorCtr="0" anchor="ctr" bIns="18000" lIns="18000" spcFirstLastPara="1" rIns="18000" wrap="square" tIns="36000">
            <a:sp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fr-FR"/>
              <a:t>‹#›</a:t>
            </a:fld>
            <a:endParaRPr/>
          </a:p>
        </p:txBody>
      </p:sp>
      <p:cxnSp>
        <p:nvCxnSpPr>
          <p:cNvPr id="25" name="Google Shape;25;p21"/>
          <p:cNvCxnSpPr/>
          <p:nvPr/>
        </p:nvCxnSpPr>
        <p:spPr>
          <a:xfrm>
            <a:off x="4973526" y="5301208"/>
            <a:ext cx="0" cy="1008000"/>
          </a:xfrm>
          <a:prstGeom prst="straightConnector1">
            <a:avLst/>
          </a:prstGeom>
          <a:noFill/>
          <a:ln cap="flat" cmpd="sng" w="9525">
            <a:solidFill>
              <a:schemeClr val="dk1"/>
            </a:solidFill>
            <a:prstDash val="solid"/>
            <a:round/>
            <a:headEnd len="sm" w="sm" type="none"/>
            <a:tailEnd len="sm" w="sm" type="none"/>
          </a:ln>
        </p:spPr>
      </p:cxnSp>
      <p:pic>
        <p:nvPicPr>
          <p:cNvPr id="26" name="Google Shape;26;p21"/>
          <p:cNvPicPr preferRelativeResize="0"/>
          <p:nvPr/>
        </p:nvPicPr>
        <p:blipFill rotWithShape="1">
          <a:blip r:embed="rId2">
            <a:alphaModFix/>
          </a:blip>
          <a:srcRect b="0" l="0" r="0" t="0"/>
          <a:stretch/>
        </p:blipFill>
        <p:spPr>
          <a:xfrm>
            <a:off x="360298" y="4991650"/>
            <a:ext cx="3471003" cy="167771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centré">
  <p:cSld name="Titre et texte centré">
    <p:spTree>
      <p:nvGrpSpPr>
        <p:cNvPr id="27" name="Shape 27"/>
        <p:cNvGrpSpPr/>
        <p:nvPr/>
      </p:nvGrpSpPr>
      <p:grpSpPr>
        <a:xfrm>
          <a:off x="0" y="0"/>
          <a:ext cx="0" cy="0"/>
          <a:chOff x="0" y="0"/>
          <a:chExt cx="0" cy="0"/>
        </a:xfrm>
      </p:grpSpPr>
      <p:sp>
        <p:nvSpPr>
          <p:cNvPr id="28" name="Google Shape;28;p25"/>
          <p:cNvSpPr txBox="1"/>
          <p:nvPr>
            <p:ph type="title"/>
          </p:nvPr>
        </p:nvSpPr>
        <p:spPr>
          <a:xfrm>
            <a:off x="540000" y="540000"/>
            <a:ext cx="2572298" cy="331526"/>
          </a:xfrm>
          <a:prstGeom prst="rect">
            <a:avLst/>
          </a:prstGeom>
          <a:solidFill>
            <a:schemeClr val="lt2"/>
          </a:solidFill>
          <a:ln>
            <a:noFill/>
          </a:ln>
        </p:spPr>
        <p:txBody>
          <a:bodyPr anchorCtr="0" anchor="t" bIns="0" lIns="36000" spcFirstLastPara="1" rIns="36000" wrap="square" tIns="72000">
            <a:spAutoFit/>
          </a:bodyPr>
          <a:lstStyle>
            <a:lvl1pPr lvl="0" algn="l">
              <a:lnSpc>
                <a:spcPct val="90000"/>
              </a:lnSpc>
              <a:spcBef>
                <a:spcPts val="0"/>
              </a:spcBef>
              <a:spcAft>
                <a:spcPts val="0"/>
              </a:spcAft>
              <a:buClr>
                <a:schemeClr val="lt1"/>
              </a:buClr>
              <a:buSzPts val="20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5"/>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5"/>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5"/>
          <p:cNvSpPr txBox="1"/>
          <p:nvPr>
            <p:ph idx="12" type="sldNum"/>
          </p:nvPr>
        </p:nvSpPr>
        <p:spPr>
          <a:xfrm>
            <a:off x="11408458" y="6234329"/>
            <a:ext cx="244742" cy="177638"/>
          </a:xfrm>
          <a:prstGeom prst="rect">
            <a:avLst/>
          </a:prstGeom>
          <a:noFill/>
          <a:ln>
            <a:noFill/>
          </a:ln>
        </p:spPr>
        <p:txBody>
          <a:bodyPr anchorCtr="0" anchor="ctr" bIns="18000" lIns="18000" spcFirstLastPara="1" rIns="18000" wrap="square" tIns="36000">
            <a:sp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fr-FR"/>
              <a:t>‹#›</a:t>
            </a:fld>
            <a:endParaRPr/>
          </a:p>
        </p:txBody>
      </p:sp>
      <p:sp>
        <p:nvSpPr>
          <p:cNvPr id="32" name="Google Shape;32;p25"/>
          <p:cNvSpPr txBox="1"/>
          <p:nvPr>
            <p:ph idx="1" type="body"/>
          </p:nvPr>
        </p:nvSpPr>
        <p:spPr>
          <a:xfrm>
            <a:off x="1666800" y="1512680"/>
            <a:ext cx="9217025" cy="3600000"/>
          </a:xfrm>
          <a:prstGeom prst="rect">
            <a:avLst/>
          </a:prstGeom>
          <a:noFill/>
          <a:ln>
            <a:noFill/>
          </a:ln>
        </p:spPr>
        <p:txBody>
          <a:bodyPr anchorCtr="0" anchor="ctr"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a:lvl1pPr>
            <a:lvl2pPr indent="-228600" lvl="1" marL="914400" algn="l">
              <a:lnSpc>
                <a:spcPct val="100000"/>
              </a:lnSpc>
              <a:spcBef>
                <a:spcPts val="1500"/>
              </a:spcBef>
              <a:spcAft>
                <a:spcPts val="0"/>
              </a:spcAft>
              <a:buClr>
                <a:schemeClr val="dk1"/>
              </a:buClr>
              <a:buSzPts val="1500"/>
              <a:buNone/>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100000"/>
              </a:lnSpc>
              <a:spcBef>
                <a:spcPts val="60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itre" showMasterSp="0">
  <p:cSld name="Chapitre">
    <p:spTree>
      <p:nvGrpSpPr>
        <p:cNvPr id="33" name="Shape 33"/>
        <p:cNvGrpSpPr/>
        <p:nvPr/>
      </p:nvGrpSpPr>
      <p:grpSpPr>
        <a:xfrm>
          <a:off x="0" y="0"/>
          <a:ext cx="0" cy="0"/>
          <a:chOff x="0" y="0"/>
          <a:chExt cx="0" cy="0"/>
        </a:xfrm>
      </p:grpSpPr>
      <p:sp>
        <p:nvSpPr>
          <p:cNvPr id="34" name="Google Shape;34;p23"/>
          <p:cNvSpPr/>
          <p:nvPr/>
        </p:nvSpPr>
        <p:spPr>
          <a:xfrm>
            <a:off x="835200" y="539999"/>
            <a:ext cx="1404000" cy="5778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35" name="Google Shape;35;p23"/>
          <p:cNvSpPr/>
          <p:nvPr>
            <p:ph idx="1" type="body"/>
          </p:nvPr>
        </p:nvSpPr>
        <p:spPr>
          <a:xfrm>
            <a:off x="835200" y="539999"/>
            <a:ext cx="6300000" cy="5778000"/>
          </a:xfrm>
          <a:prstGeom prst="round2DiagRect">
            <a:avLst>
              <a:gd fmla="val 22602" name="adj1"/>
              <a:gd fmla="val 0" name="adj2"/>
            </a:avLst>
          </a:prstGeom>
          <a:solidFill>
            <a:schemeClr val="dk2"/>
          </a:solidFill>
          <a:ln>
            <a:noFill/>
          </a:ln>
        </p:spPr>
        <p:txBody>
          <a:bodyPr anchorCtr="0" anchor="t" bIns="0" lIns="252000" spcFirstLastPara="1" rIns="0" wrap="square" tIns="468000">
            <a:noAutofit/>
          </a:bodyPr>
          <a:lstStyle>
            <a:lvl1pPr indent="-228600" lvl="0" marL="457200" algn="l">
              <a:lnSpc>
                <a:spcPct val="90000"/>
              </a:lnSpc>
              <a:spcBef>
                <a:spcPts val="0"/>
              </a:spcBef>
              <a:spcAft>
                <a:spcPts val="0"/>
              </a:spcAft>
              <a:buClr>
                <a:schemeClr val="lt1"/>
              </a:buClr>
              <a:buSzPts val="3200"/>
              <a:buNone/>
              <a:defRPr sz="3200" cap="none">
                <a:solidFill>
                  <a:schemeClr val="lt1"/>
                </a:solidFill>
              </a:defRPr>
            </a:lvl1pPr>
            <a:lvl2pPr indent="-304800" lvl="1" marL="914400" algn="l">
              <a:lnSpc>
                <a:spcPct val="100000"/>
              </a:lnSpc>
              <a:spcBef>
                <a:spcPts val="5600"/>
              </a:spcBef>
              <a:spcAft>
                <a:spcPts val="0"/>
              </a:spcAft>
              <a:buClr>
                <a:schemeClr val="lt1"/>
              </a:buClr>
              <a:buSzPts val="1200"/>
              <a:buFont typeface="Arial"/>
              <a:buChar char="•"/>
              <a:defRPr sz="1200">
                <a:solidFill>
                  <a:schemeClr val="lt1"/>
                </a:solidFill>
              </a:defRPr>
            </a:lvl2pPr>
            <a:lvl3pPr indent="-304800" lvl="2" marL="1371600" algn="l">
              <a:lnSpc>
                <a:spcPct val="100000"/>
              </a:lnSpc>
              <a:spcBef>
                <a:spcPts val="1200"/>
              </a:spcBef>
              <a:spcAft>
                <a:spcPts val="0"/>
              </a:spcAft>
              <a:buClr>
                <a:schemeClr val="dk1"/>
              </a:buClr>
              <a:buSzPts val="1200"/>
              <a:buChar char="•"/>
              <a:defRPr>
                <a:solidFill>
                  <a:schemeClr val="dk1"/>
                </a:solidFill>
              </a:defRPr>
            </a:lvl3pPr>
            <a:lvl4pPr indent="-292100" lvl="3" marL="1828800" algn="l">
              <a:lnSpc>
                <a:spcPct val="100000"/>
              </a:lnSpc>
              <a:spcBef>
                <a:spcPts val="600"/>
              </a:spcBef>
              <a:spcAft>
                <a:spcPts val="0"/>
              </a:spcAft>
              <a:buClr>
                <a:schemeClr val="dk1"/>
              </a:buClr>
              <a:buSzPts val="1000"/>
              <a:buChar char="▪"/>
              <a:defRPr>
                <a:solidFill>
                  <a:schemeClr val="dk1"/>
                </a:solidFill>
              </a:defRPr>
            </a:lvl4pPr>
            <a:lvl5pPr indent="-292100" lvl="4" marL="2286000" algn="l">
              <a:lnSpc>
                <a:spcPct val="100000"/>
              </a:lnSpc>
              <a:spcBef>
                <a:spcPts val="600"/>
              </a:spcBef>
              <a:spcAft>
                <a:spcPts val="0"/>
              </a:spcAft>
              <a:buClr>
                <a:schemeClr val="dk1"/>
              </a:buClr>
              <a:buSzPts val="1000"/>
              <a:buChar char="▪"/>
              <a:defRPr>
                <a:solidFill>
                  <a:schemeClr val="dk1"/>
                </a:solidFill>
              </a:defRPr>
            </a:lvl5pPr>
            <a:lvl6pPr indent="-342900" lvl="5" marL="2743200" algn="l">
              <a:lnSpc>
                <a:spcPct val="100000"/>
              </a:lnSpc>
              <a:spcBef>
                <a:spcPts val="60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36" name="Google Shape;36;p23"/>
          <p:cNvSpPr txBox="1"/>
          <p:nvPr>
            <p:ph type="title"/>
          </p:nvPr>
        </p:nvSpPr>
        <p:spPr>
          <a:xfrm rot="-5400000">
            <a:off x="-268193" y="1348194"/>
            <a:ext cx="1911587" cy="295200"/>
          </a:xfrm>
          <a:prstGeom prst="rect">
            <a:avLst/>
          </a:prstGeom>
          <a:solidFill>
            <a:schemeClr val="lt2"/>
          </a:solidFill>
          <a:ln>
            <a:noFill/>
          </a:ln>
        </p:spPr>
        <p:txBody>
          <a:bodyPr anchorCtr="0" anchor="t" bIns="0" lIns="90000" spcFirstLastPara="1" rIns="36000" wrap="square" tIns="417600">
            <a:noAutofit/>
          </a:bodyPr>
          <a:lstStyle>
            <a:lvl1pPr lvl="0" algn="r">
              <a:lnSpc>
                <a:spcPct val="90000"/>
              </a:lnSpc>
              <a:spcBef>
                <a:spcPts val="0"/>
              </a:spcBef>
              <a:spcAft>
                <a:spcPts val="0"/>
              </a:spcAft>
              <a:buClr>
                <a:schemeClr val="lt1"/>
              </a:buClr>
              <a:buSzPts val="1200"/>
              <a:buFont typeface="Arial"/>
              <a:buNone/>
              <a:defRPr sz="1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23"/>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3"/>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3"/>
          <p:cNvSpPr txBox="1"/>
          <p:nvPr>
            <p:ph idx="12" type="sldNum"/>
          </p:nvPr>
        </p:nvSpPr>
        <p:spPr>
          <a:xfrm>
            <a:off x="0" y="6680362"/>
            <a:ext cx="180000" cy="180000"/>
          </a:xfrm>
          <a:prstGeom prst="rect">
            <a:avLst/>
          </a:prstGeom>
          <a:noFill/>
          <a:ln cap="flat" cmpd="sng" w="9525">
            <a:solidFill>
              <a:schemeClr val="accent1">
                <a:alpha val="0"/>
              </a:schemeClr>
            </a:solidFill>
            <a:prstDash val="solid"/>
            <a:round/>
            <a:headEnd len="sm" w="sm" type="none"/>
            <a:tailEnd len="sm" w="sm" type="none"/>
          </a:ln>
        </p:spPr>
        <p:txBody>
          <a:bodyPr anchorCtr="0" anchor="ctr" bIns="18000" lIns="18000" spcFirstLastPara="1" rIns="18000" wrap="square" tIns="36000">
            <a:sp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fr-FR"/>
              <a:t>‹#›</a:t>
            </a:fld>
            <a:endParaRPr/>
          </a:p>
        </p:txBody>
      </p:sp>
      <p:sp>
        <p:nvSpPr>
          <p:cNvPr id="40" name="Google Shape;40;p23"/>
          <p:cNvSpPr/>
          <p:nvPr>
            <p:ph idx="2" type="pic"/>
          </p:nvPr>
        </p:nvSpPr>
        <p:spPr>
          <a:xfrm>
            <a:off x="7135200" y="539999"/>
            <a:ext cx="4518000" cy="5778000"/>
          </a:xfrm>
          <a:prstGeom prst="rect">
            <a:avLst/>
          </a:prstGeom>
          <a:solidFill>
            <a:srgbClr val="F2F2F2"/>
          </a:solid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s 2 colonnes">
  <p:cSld name="Titre et textes 2 colonnes">
    <p:spTree>
      <p:nvGrpSpPr>
        <p:cNvPr id="41" name="Shape 41"/>
        <p:cNvGrpSpPr/>
        <p:nvPr/>
      </p:nvGrpSpPr>
      <p:grpSpPr>
        <a:xfrm>
          <a:off x="0" y="0"/>
          <a:ext cx="0" cy="0"/>
          <a:chOff x="0" y="0"/>
          <a:chExt cx="0" cy="0"/>
        </a:xfrm>
      </p:grpSpPr>
      <p:sp>
        <p:nvSpPr>
          <p:cNvPr id="42" name="Google Shape;42;p24"/>
          <p:cNvSpPr txBox="1"/>
          <p:nvPr>
            <p:ph type="title"/>
          </p:nvPr>
        </p:nvSpPr>
        <p:spPr>
          <a:xfrm>
            <a:off x="540000" y="540000"/>
            <a:ext cx="2553575" cy="357396"/>
          </a:xfrm>
          <a:prstGeom prst="rect">
            <a:avLst/>
          </a:prstGeom>
          <a:solidFill>
            <a:schemeClr val="lt2"/>
          </a:solidFill>
          <a:ln>
            <a:noFill/>
          </a:ln>
        </p:spPr>
        <p:txBody>
          <a:bodyPr anchorCtr="0" anchor="t" bIns="0" lIns="36000" spcFirstLastPara="1" rIns="36000" wrap="square" tIns="72000">
            <a:sp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24"/>
          <p:cNvSpPr txBox="1"/>
          <p:nvPr>
            <p:ph idx="1" type="body"/>
          </p:nvPr>
        </p:nvSpPr>
        <p:spPr>
          <a:xfrm>
            <a:off x="1486799" y="1371599"/>
            <a:ext cx="4500000" cy="43200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a:lvl1pPr>
            <a:lvl2pPr indent="-228600" lvl="1" marL="914400" algn="l">
              <a:lnSpc>
                <a:spcPct val="100000"/>
              </a:lnSpc>
              <a:spcBef>
                <a:spcPts val="1500"/>
              </a:spcBef>
              <a:spcAft>
                <a:spcPts val="0"/>
              </a:spcAft>
              <a:buClr>
                <a:schemeClr val="dk1"/>
              </a:buClr>
              <a:buSzPts val="1800"/>
              <a:buNone/>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100000"/>
              </a:lnSpc>
              <a:spcBef>
                <a:spcPts val="60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44" name="Google Shape;44;p24"/>
          <p:cNvSpPr txBox="1"/>
          <p:nvPr>
            <p:ph idx="2" type="body"/>
          </p:nvPr>
        </p:nvSpPr>
        <p:spPr>
          <a:xfrm>
            <a:off x="6348027" y="1371599"/>
            <a:ext cx="4500000" cy="43200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a:lvl1pPr>
            <a:lvl2pPr indent="-228600" lvl="1" marL="914400" algn="l">
              <a:lnSpc>
                <a:spcPct val="100000"/>
              </a:lnSpc>
              <a:spcBef>
                <a:spcPts val="1500"/>
              </a:spcBef>
              <a:spcAft>
                <a:spcPts val="0"/>
              </a:spcAft>
              <a:buClr>
                <a:schemeClr val="dk1"/>
              </a:buClr>
              <a:buSzPts val="1800"/>
              <a:buNone/>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100000"/>
              </a:lnSpc>
              <a:spcBef>
                <a:spcPts val="60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45" name="Google Shape;45;p24"/>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4"/>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4"/>
          <p:cNvSpPr txBox="1"/>
          <p:nvPr>
            <p:ph idx="12" type="sldNum"/>
          </p:nvPr>
        </p:nvSpPr>
        <p:spPr>
          <a:xfrm>
            <a:off x="11408458" y="6234329"/>
            <a:ext cx="244742" cy="177638"/>
          </a:xfrm>
          <a:prstGeom prst="rect">
            <a:avLst/>
          </a:prstGeom>
          <a:noFill/>
          <a:ln>
            <a:noFill/>
          </a:ln>
        </p:spPr>
        <p:txBody>
          <a:bodyPr anchorCtr="0" anchor="ctr" bIns="18000" lIns="18000" spcFirstLastPara="1" rIns="18000" wrap="square" tIns="36000">
            <a:sp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rnière - Contacts" showMasterSp="0">
  <p:cSld name="Dernière - Contacts">
    <p:spTree>
      <p:nvGrpSpPr>
        <p:cNvPr id="48" name="Shape 48"/>
        <p:cNvGrpSpPr/>
        <p:nvPr/>
      </p:nvGrpSpPr>
      <p:grpSpPr>
        <a:xfrm>
          <a:off x="0" y="0"/>
          <a:ext cx="0" cy="0"/>
          <a:chOff x="0" y="0"/>
          <a:chExt cx="0" cy="0"/>
        </a:xfrm>
      </p:grpSpPr>
      <p:grpSp>
        <p:nvGrpSpPr>
          <p:cNvPr id="49" name="Google Shape;49;p35"/>
          <p:cNvGrpSpPr/>
          <p:nvPr/>
        </p:nvGrpSpPr>
        <p:grpSpPr>
          <a:xfrm>
            <a:off x="539400" y="3318892"/>
            <a:ext cx="11113200" cy="3539108"/>
            <a:chOff x="539400" y="3318892"/>
            <a:chExt cx="11113200" cy="3539108"/>
          </a:xfrm>
        </p:grpSpPr>
        <p:sp>
          <p:nvSpPr>
            <p:cNvPr id="50" name="Google Shape;50;p35"/>
            <p:cNvSpPr/>
            <p:nvPr/>
          </p:nvSpPr>
          <p:spPr>
            <a:xfrm rot="10800000">
              <a:off x="539400" y="4221088"/>
              <a:ext cx="11113200" cy="2636912"/>
            </a:xfrm>
            <a:prstGeom prst="round1Rect">
              <a:avLst>
                <a:gd fmla="val 50000" name="adj"/>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51" name="Google Shape;51;p35"/>
            <p:cNvSpPr/>
            <p:nvPr/>
          </p:nvSpPr>
          <p:spPr>
            <a:xfrm rot="10800000">
              <a:off x="539400" y="3318892"/>
              <a:ext cx="11113200" cy="2088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grpSp>
      <p:sp>
        <p:nvSpPr>
          <p:cNvPr id="52" name="Google Shape;52;p35"/>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5"/>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35"/>
          <p:cNvSpPr txBox="1"/>
          <p:nvPr>
            <p:ph idx="12" type="sldNum"/>
          </p:nvPr>
        </p:nvSpPr>
        <p:spPr>
          <a:xfrm>
            <a:off x="0" y="6678000"/>
            <a:ext cx="180000" cy="180000"/>
          </a:xfrm>
          <a:prstGeom prst="rect">
            <a:avLst/>
          </a:prstGeom>
          <a:noFill/>
          <a:ln cap="flat" cmpd="sng" w="9525">
            <a:solidFill>
              <a:schemeClr val="accent1">
                <a:alpha val="0"/>
              </a:schemeClr>
            </a:solidFill>
            <a:prstDash val="solid"/>
            <a:round/>
            <a:headEnd len="sm" w="sm" type="none"/>
            <a:tailEnd len="sm" w="sm" type="none"/>
          </a:ln>
        </p:spPr>
        <p:txBody>
          <a:bodyPr anchorCtr="0" anchor="ctr" bIns="18000" lIns="18000" spcFirstLastPara="1" rIns="18000" wrap="square" tIns="36000">
            <a:sp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fr-FR"/>
              <a:t>‹#›</a:t>
            </a:fld>
            <a:endParaRPr/>
          </a:p>
        </p:txBody>
      </p:sp>
      <p:sp>
        <p:nvSpPr>
          <p:cNvPr id="55" name="Google Shape;55;p35"/>
          <p:cNvSpPr txBox="1"/>
          <p:nvPr>
            <p:ph idx="1" type="body"/>
          </p:nvPr>
        </p:nvSpPr>
        <p:spPr>
          <a:xfrm>
            <a:off x="2496000" y="3873772"/>
            <a:ext cx="7200000" cy="2984227"/>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500"/>
              <a:buFont typeface="Arial"/>
              <a:buNone/>
              <a:defRPr sz="1500" cap="none">
                <a:solidFill>
                  <a:schemeClr val="lt1"/>
                </a:solidFill>
                <a:latin typeface="Arial"/>
                <a:ea typeface="Arial"/>
                <a:cs typeface="Arial"/>
                <a:sym typeface="Arial"/>
              </a:defRPr>
            </a:lvl1pPr>
            <a:lvl2pPr indent="-228600" lvl="1" marL="914400" algn="ctr">
              <a:lnSpc>
                <a:spcPct val="100000"/>
              </a:lnSpc>
              <a:spcBef>
                <a:spcPts val="1800"/>
              </a:spcBef>
              <a:spcAft>
                <a:spcPts val="0"/>
              </a:spcAft>
              <a:buClr>
                <a:schemeClr val="lt1"/>
              </a:buClr>
              <a:buSzPts val="1800"/>
              <a:buFont typeface="Arial"/>
              <a:buNone/>
              <a:defRPr sz="1800">
                <a:solidFill>
                  <a:schemeClr val="lt1"/>
                </a:solidFill>
                <a:latin typeface="Arial"/>
                <a:ea typeface="Arial"/>
                <a:cs typeface="Arial"/>
                <a:sym typeface="Arial"/>
              </a:defRPr>
            </a:lvl2pPr>
            <a:lvl3pPr indent="-228600" lvl="2" marL="1371600" algn="ctr">
              <a:lnSpc>
                <a:spcPct val="95000"/>
              </a:lnSpc>
              <a:spcBef>
                <a:spcPts val="300"/>
              </a:spcBef>
              <a:spcAft>
                <a:spcPts val="0"/>
              </a:spcAft>
              <a:buClr>
                <a:schemeClr val="lt1"/>
              </a:buClr>
              <a:buSzPts val="1500"/>
              <a:buNone/>
              <a:defRPr sz="1500">
                <a:solidFill>
                  <a:schemeClr val="lt1"/>
                </a:solidFill>
                <a:latin typeface="Arial"/>
                <a:ea typeface="Arial"/>
                <a:cs typeface="Arial"/>
                <a:sym typeface="Arial"/>
              </a:defRPr>
            </a:lvl3pPr>
            <a:lvl4pPr indent="-228600" lvl="3" marL="1828800" algn="ctr">
              <a:lnSpc>
                <a:spcPct val="95000"/>
              </a:lnSpc>
              <a:spcBef>
                <a:spcPts val="0"/>
              </a:spcBef>
              <a:spcAft>
                <a:spcPts val="0"/>
              </a:spcAft>
              <a:buClr>
                <a:schemeClr val="lt1"/>
              </a:buClr>
              <a:buSzPts val="1500"/>
              <a:buNone/>
              <a:defRPr sz="1500">
                <a:solidFill>
                  <a:schemeClr val="lt1"/>
                </a:solidFill>
              </a:defRPr>
            </a:lvl4pPr>
            <a:lvl5pPr indent="-228600" lvl="4" marL="2286000" algn="ctr">
              <a:lnSpc>
                <a:spcPct val="100000"/>
              </a:lnSpc>
              <a:spcBef>
                <a:spcPts val="0"/>
              </a:spcBef>
              <a:spcAft>
                <a:spcPts val="0"/>
              </a:spcAft>
              <a:buClr>
                <a:schemeClr val="dk1"/>
              </a:buClr>
              <a:buSzPts val="1000"/>
              <a:buNone/>
              <a:defRPr/>
            </a:lvl5pPr>
            <a:lvl6pPr indent="-342900" lvl="5" marL="2743200" algn="l">
              <a:lnSpc>
                <a:spcPct val="100000"/>
              </a:lnSpc>
              <a:spcBef>
                <a:spcPts val="60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pic>
        <p:nvPicPr>
          <p:cNvPr id="56" name="Google Shape;56;p35"/>
          <p:cNvPicPr preferRelativeResize="0"/>
          <p:nvPr/>
        </p:nvPicPr>
        <p:blipFill rotWithShape="1">
          <a:blip r:embed="rId2">
            <a:alphaModFix/>
          </a:blip>
          <a:srcRect b="0" l="0" r="0" t="0"/>
          <a:stretch/>
        </p:blipFill>
        <p:spPr>
          <a:xfrm>
            <a:off x="3637881" y="404664"/>
            <a:ext cx="4916237" cy="237626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p:cSld name="Titre et contenu">
    <p:spTree>
      <p:nvGrpSpPr>
        <p:cNvPr id="57" name="Shape 57"/>
        <p:cNvGrpSpPr/>
        <p:nvPr/>
      </p:nvGrpSpPr>
      <p:grpSpPr>
        <a:xfrm>
          <a:off x="0" y="0"/>
          <a:ext cx="0" cy="0"/>
          <a:chOff x="0" y="0"/>
          <a:chExt cx="0" cy="0"/>
        </a:xfrm>
      </p:grpSpPr>
      <p:sp>
        <p:nvSpPr>
          <p:cNvPr id="58" name="Google Shape;58;p36"/>
          <p:cNvSpPr txBox="1"/>
          <p:nvPr>
            <p:ph idx="1" type="body"/>
          </p:nvPr>
        </p:nvSpPr>
        <p:spPr>
          <a:xfrm>
            <a:off x="1487488" y="1370948"/>
            <a:ext cx="9289032" cy="43200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700"/>
              <a:buNone/>
              <a:defRPr>
                <a:solidFill>
                  <a:schemeClr val="dk1"/>
                </a:solidFill>
              </a:defRPr>
            </a:lvl1pPr>
            <a:lvl2pPr indent="-228600" lvl="1" marL="914400" algn="l">
              <a:lnSpc>
                <a:spcPct val="100000"/>
              </a:lnSpc>
              <a:spcBef>
                <a:spcPts val="1500"/>
              </a:spcBef>
              <a:spcAft>
                <a:spcPts val="0"/>
              </a:spcAft>
              <a:buClr>
                <a:schemeClr val="dk1"/>
              </a:buClr>
              <a:buSzPts val="1500"/>
              <a:buNone/>
              <a:defRPr>
                <a:solidFill>
                  <a:schemeClr val="dk1"/>
                </a:solidFill>
              </a:defRPr>
            </a:lvl2pPr>
            <a:lvl3pPr indent="-304800" lvl="2" marL="1371600" algn="l">
              <a:lnSpc>
                <a:spcPct val="100000"/>
              </a:lnSpc>
              <a:spcBef>
                <a:spcPts val="600"/>
              </a:spcBef>
              <a:spcAft>
                <a:spcPts val="0"/>
              </a:spcAft>
              <a:buClr>
                <a:schemeClr val="dk1"/>
              </a:buClr>
              <a:buSzPts val="1200"/>
              <a:buChar char="•"/>
              <a:defRPr>
                <a:solidFill>
                  <a:schemeClr val="dk1"/>
                </a:solidFill>
              </a:defRPr>
            </a:lvl3pPr>
            <a:lvl4pPr indent="-292100" lvl="3" marL="1828800" algn="l">
              <a:lnSpc>
                <a:spcPct val="100000"/>
              </a:lnSpc>
              <a:spcBef>
                <a:spcPts val="600"/>
              </a:spcBef>
              <a:spcAft>
                <a:spcPts val="0"/>
              </a:spcAft>
              <a:buClr>
                <a:schemeClr val="dk1"/>
              </a:buClr>
              <a:buSzPts val="1000"/>
              <a:buChar char="▪"/>
              <a:defRPr>
                <a:solidFill>
                  <a:schemeClr val="dk1"/>
                </a:solidFill>
              </a:defRPr>
            </a:lvl4pPr>
            <a:lvl5pPr indent="-292100" lvl="4" marL="2286000" algn="l">
              <a:lnSpc>
                <a:spcPct val="100000"/>
              </a:lnSpc>
              <a:spcBef>
                <a:spcPts val="600"/>
              </a:spcBef>
              <a:spcAft>
                <a:spcPts val="0"/>
              </a:spcAft>
              <a:buClr>
                <a:schemeClr val="dk1"/>
              </a:buClr>
              <a:buSzPts val="1000"/>
              <a:buChar char="▪"/>
              <a:defRPr>
                <a:solidFill>
                  <a:schemeClr val="dk1"/>
                </a:solidFill>
              </a:defRPr>
            </a:lvl5pPr>
            <a:lvl6pPr indent="-342900" lvl="5" marL="2743200" algn="l">
              <a:lnSpc>
                <a:spcPct val="100000"/>
              </a:lnSpc>
              <a:spcBef>
                <a:spcPts val="60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59" name="Google Shape;59;p36"/>
          <p:cNvSpPr txBox="1"/>
          <p:nvPr>
            <p:ph type="title"/>
          </p:nvPr>
        </p:nvSpPr>
        <p:spPr>
          <a:xfrm>
            <a:off x="540000" y="528588"/>
            <a:ext cx="2572298" cy="344128"/>
          </a:xfrm>
          <a:prstGeom prst="rect">
            <a:avLst/>
          </a:prstGeom>
          <a:solidFill>
            <a:schemeClr val="lt2"/>
          </a:solidFill>
          <a:ln>
            <a:noFill/>
          </a:ln>
        </p:spPr>
        <p:txBody>
          <a:bodyPr anchorCtr="0" anchor="t" bIns="0" lIns="36000" spcFirstLastPara="1" rIns="36000" wrap="square" tIns="72000">
            <a:spAutoFit/>
          </a:bodyPr>
          <a:lstStyle>
            <a:lvl1pPr lvl="0" algn="l">
              <a:lnSpc>
                <a:spcPct val="90000"/>
              </a:lnSpc>
              <a:spcBef>
                <a:spcPts val="0"/>
              </a:spcBef>
              <a:spcAft>
                <a:spcPts val="0"/>
              </a:spcAft>
              <a:buClr>
                <a:schemeClr val="lt1"/>
              </a:buClr>
              <a:buSzPts val="2000"/>
              <a:buFont typeface="Arial"/>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6"/>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36"/>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36"/>
          <p:cNvSpPr txBox="1"/>
          <p:nvPr>
            <p:ph idx="12" type="sldNum"/>
          </p:nvPr>
        </p:nvSpPr>
        <p:spPr>
          <a:xfrm>
            <a:off x="11408458" y="6234329"/>
            <a:ext cx="244742" cy="177638"/>
          </a:xfrm>
          <a:prstGeom prst="rect">
            <a:avLst/>
          </a:prstGeom>
          <a:noFill/>
          <a:ln>
            <a:noFill/>
          </a:ln>
        </p:spPr>
        <p:txBody>
          <a:bodyPr anchorCtr="0" anchor="ctr" bIns="18000" lIns="18000" spcFirstLastPara="1" rIns="18000" wrap="square" tIns="36000">
            <a:spAutoFit/>
          </a:bodyPr>
          <a:lstStyle>
            <a:lvl1pPr indent="0" lvl="0"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0"/>
          <p:cNvSpPr/>
          <p:nvPr/>
        </p:nvSpPr>
        <p:spPr>
          <a:xfrm>
            <a:off x="11410950" y="6231898"/>
            <a:ext cx="242250" cy="18002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chemeClr val="lt1"/>
              </a:solidFill>
              <a:latin typeface="Arial"/>
              <a:ea typeface="Arial"/>
              <a:cs typeface="Arial"/>
              <a:sym typeface="Arial"/>
            </a:endParaRPr>
          </a:p>
        </p:txBody>
      </p:sp>
      <p:sp>
        <p:nvSpPr>
          <p:cNvPr id="11" name="Google Shape;11;p20"/>
          <p:cNvSpPr txBox="1"/>
          <p:nvPr>
            <p:ph type="title"/>
          </p:nvPr>
        </p:nvSpPr>
        <p:spPr>
          <a:xfrm>
            <a:off x="540000" y="540000"/>
            <a:ext cx="2553575" cy="357396"/>
          </a:xfrm>
          <a:prstGeom prst="rect">
            <a:avLst/>
          </a:prstGeom>
          <a:solidFill>
            <a:schemeClr val="lt2"/>
          </a:solidFill>
          <a:ln>
            <a:noFill/>
          </a:ln>
        </p:spPr>
        <p:txBody>
          <a:bodyPr anchorCtr="0" anchor="t" bIns="0" lIns="36000" spcFirstLastPara="1" rIns="36000" wrap="square" tIns="72000">
            <a:spAutoFit/>
          </a:bodyPr>
          <a:lstStyle>
            <a:lvl1pPr lvl="0" marR="0" rtl="0" algn="l">
              <a:lnSpc>
                <a:spcPct val="90000"/>
              </a:lnSpc>
              <a:spcBef>
                <a:spcPts val="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 name="Google Shape;12;p20"/>
          <p:cNvSpPr txBox="1"/>
          <p:nvPr>
            <p:ph idx="1" type="body"/>
          </p:nvPr>
        </p:nvSpPr>
        <p:spPr>
          <a:xfrm>
            <a:off x="1487488" y="1370948"/>
            <a:ext cx="9289032" cy="4320000"/>
          </a:xfrm>
          <a:prstGeom prst="rect">
            <a:avLst/>
          </a:prstGeom>
          <a:noFill/>
          <a:ln>
            <a:noFill/>
          </a:ln>
        </p:spPr>
        <p:txBody>
          <a:bodyPr anchorCtr="0" anchor="t" bIns="0" lIns="0" spcFirstLastPara="1" rIns="0" wrap="square" tIns="0">
            <a:noAutofit/>
          </a:bodyPr>
          <a:lstStyle>
            <a:lvl1pPr indent="-228600" lvl="0" marL="457200" marR="0" rtl="0" algn="l">
              <a:lnSpc>
                <a:spcPct val="100000"/>
              </a:lnSpc>
              <a:spcBef>
                <a:spcPts val="0"/>
              </a:spcBef>
              <a:spcAft>
                <a:spcPts val="0"/>
              </a:spcAft>
              <a:buClr>
                <a:schemeClr val="dk1"/>
              </a:buClr>
              <a:buSzPts val="1700"/>
              <a:buFont typeface="Arial"/>
              <a:buNone/>
              <a:defRPr b="0" i="0" sz="1700" u="none" cap="none" strike="noStrike">
                <a:solidFill>
                  <a:schemeClr val="dk1"/>
                </a:solidFill>
                <a:latin typeface="Arial"/>
                <a:ea typeface="Arial"/>
                <a:cs typeface="Arial"/>
                <a:sym typeface="Arial"/>
              </a:defRPr>
            </a:lvl1pPr>
            <a:lvl2pPr indent="-228600" lvl="1" marL="914400" marR="0" rtl="0" algn="l">
              <a:lnSpc>
                <a:spcPct val="100000"/>
              </a:lnSpc>
              <a:spcBef>
                <a:spcPts val="1500"/>
              </a:spcBef>
              <a:spcAft>
                <a:spcPts val="0"/>
              </a:spcAft>
              <a:buClr>
                <a:schemeClr val="dk1"/>
              </a:buClr>
              <a:buSzPts val="1500"/>
              <a:buFont typeface="Arial"/>
              <a:buNone/>
              <a:defRPr b="0" i="0" sz="1500" u="none" cap="none" strike="noStrike">
                <a:solidFill>
                  <a:schemeClr val="dk1"/>
                </a:solidFill>
                <a:latin typeface="Arial"/>
                <a:ea typeface="Arial"/>
                <a:cs typeface="Arial"/>
                <a:sym typeface="Arial"/>
              </a:defRPr>
            </a:lvl2pPr>
            <a:lvl3pPr indent="-304800" lvl="2" marL="1371600" marR="0" rtl="0" algn="l">
              <a:lnSpc>
                <a:spcPct val="100000"/>
              </a:lnSpc>
              <a:spcBef>
                <a:spcPts val="600"/>
              </a:spcBef>
              <a:spcAft>
                <a:spcPts val="0"/>
              </a:spcAft>
              <a:buClr>
                <a:schemeClr val="dk1"/>
              </a:buClr>
              <a:buSzPts val="1200"/>
              <a:buFont typeface="Arial"/>
              <a:buChar char="•"/>
              <a:defRPr b="0" i="0" sz="1200" u="none" cap="none" strike="noStrike">
                <a:solidFill>
                  <a:schemeClr val="dk1"/>
                </a:solidFill>
                <a:latin typeface="Arial"/>
                <a:ea typeface="Arial"/>
                <a:cs typeface="Arial"/>
                <a:sym typeface="Arial"/>
              </a:defRPr>
            </a:lvl3pPr>
            <a:lvl4pPr indent="-292100" lvl="3" marL="1828800" marR="0" rtl="0" algn="l">
              <a:lnSpc>
                <a:spcPct val="100000"/>
              </a:lnSpc>
              <a:spcBef>
                <a:spcPts val="600"/>
              </a:spcBef>
              <a:spcAft>
                <a:spcPts val="0"/>
              </a:spcAft>
              <a:buClr>
                <a:schemeClr val="dk1"/>
              </a:buClr>
              <a:buSzPts val="1000"/>
              <a:buFont typeface="Noto Sans Symbols"/>
              <a:buChar char="▪"/>
              <a:defRPr b="0" i="0" sz="1000" u="none" cap="none" strike="noStrike">
                <a:solidFill>
                  <a:schemeClr val="dk1"/>
                </a:solidFill>
                <a:latin typeface="Arial"/>
                <a:ea typeface="Arial"/>
                <a:cs typeface="Arial"/>
                <a:sym typeface="Arial"/>
              </a:defRPr>
            </a:lvl4pPr>
            <a:lvl5pPr indent="-292100" lvl="4" marL="2286000" marR="0" rtl="0" algn="l">
              <a:lnSpc>
                <a:spcPct val="100000"/>
              </a:lnSpc>
              <a:spcBef>
                <a:spcPts val="600"/>
              </a:spcBef>
              <a:spcAft>
                <a:spcPts val="0"/>
              </a:spcAft>
              <a:buClr>
                <a:schemeClr val="dk1"/>
              </a:buClr>
              <a:buSzPts val="1000"/>
              <a:buFont typeface="Noto Sans Symbols"/>
              <a:buChar char="▪"/>
              <a:defRPr b="0" i="0" sz="1000" u="none" cap="none" strike="noStrike">
                <a:solidFill>
                  <a:schemeClr val="dk1"/>
                </a:solidFill>
                <a:latin typeface="Arial"/>
                <a:ea typeface="Arial"/>
                <a:cs typeface="Arial"/>
                <a:sym typeface="Arial"/>
              </a:defRPr>
            </a:lvl5pPr>
            <a:lvl6pPr indent="-397954" lvl="5" marL="2743200" marR="0" rtl="0" algn="l">
              <a:lnSpc>
                <a:spcPct val="100000"/>
              </a:lnSpc>
              <a:spcBef>
                <a:spcPts val="600"/>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6pPr>
            <a:lvl7pPr indent="-397954" lvl="6" marL="3200400" marR="0" rtl="0" algn="l">
              <a:lnSpc>
                <a:spcPct val="100000"/>
              </a:lnSpc>
              <a:spcBef>
                <a:spcPts val="533"/>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7pPr>
            <a:lvl8pPr indent="-397954" lvl="7" marL="3657600" marR="0" rtl="0" algn="l">
              <a:lnSpc>
                <a:spcPct val="100000"/>
              </a:lnSpc>
              <a:spcBef>
                <a:spcPts val="533"/>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8pPr>
            <a:lvl9pPr indent="-397954" lvl="8" marL="4114800" marR="0" rtl="0" algn="l">
              <a:lnSpc>
                <a:spcPct val="100000"/>
              </a:lnSpc>
              <a:spcBef>
                <a:spcPts val="533"/>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9pPr>
          </a:lstStyle>
          <a:p/>
        </p:txBody>
      </p:sp>
      <p:sp>
        <p:nvSpPr>
          <p:cNvPr id="13" name="Google Shape;13;p20"/>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lvl1pPr lvl="0" marR="0" rtl="0" algn="ctr">
              <a:lnSpc>
                <a:spcPct val="100000"/>
              </a:lnSpc>
              <a:spcBef>
                <a:spcPts val="0"/>
              </a:spcBef>
              <a:spcAft>
                <a:spcPts val="0"/>
              </a:spcAft>
              <a:buClr>
                <a:srgbClr val="000000"/>
              </a:buClr>
              <a:buSzPts val="1400"/>
              <a:buFont typeface="Arial"/>
              <a:buNone/>
              <a:defRPr b="0" i="0" sz="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14" name="Google Shape;14;p20"/>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lvl1pPr lvl="0" marR="0" rtl="0" algn="ctr">
              <a:lnSpc>
                <a:spcPct val="100000"/>
              </a:lnSpc>
              <a:spcBef>
                <a:spcPts val="0"/>
              </a:spcBef>
              <a:spcAft>
                <a:spcPts val="0"/>
              </a:spcAft>
              <a:buClr>
                <a:srgbClr val="000000"/>
              </a:buClr>
              <a:buSzPts val="1400"/>
              <a:buFont typeface="Arial"/>
              <a:buNone/>
              <a:defRPr b="0" i="0" sz="1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15" name="Google Shape;15;p20"/>
          <p:cNvSpPr txBox="1"/>
          <p:nvPr>
            <p:ph idx="12" type="sldNum"/>
          </p:nvPr>
        </p:nvSpPr>
        <p:spPr>
          <a:xfrm>
            <a:off x="11408458" y="6234329"/>
            <a:ext cx="244742" cy="177638"/>
          </a:xfrm>
          <a:prstGeom prst="rect">
            <a:avLst/>
          </a:prstGeom>
          <a:noFill/>
          <a:ln>
            <a:noFill/>
          </a:ln>
        </p:spPr>
        <p:txBody>
          <a:bodyPr anchorCtr="0" anchor="ctr" bIns="18000" lIns="18000" spcFirstLastPara="1" rIns="18000" wrap="square" tIns="36000">
            <a:sp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fr-FR"/>
              <a:t>‹#›</a:t>
            </a:fld>
            <a:endParaRPr/>
          </a:p>
        </p:txBody>
      </p:sp>
      <p:cxnSp>
        <p:nvCxnSpPr>
          <p:cNvPr id="16" name="Google Shape;16;p20"/>
          <p:cNvCxnSpPr/>
          <p:nvPr/>
        </p:nvCxnSpPr>
        <p:spPr>
          <a:xfrm>
            <a:off x="540000" y="5822736"/>
            <a:ext cx="11113200" cy="0"/>
          </a:xfrm>
          <a:prstGeom prst="straightConnector1">
            <a:avLst/>
          </a:prstGeom>
          <a:noFill/>
          <a:ln cap="flat" cmpd="sng" w="9525">
            <a:solidFill>
              <a:schemeClr val="dk1"/>
            </a:solidFill>
            <a:prstDash val="solid"/>
            <a:round/>
            <a:headEnd len="sm" w="sm" type="none"/>
            <a:tailEnd len="sm" w="sm" type="none"/>
          </a:ln>
        </p:spPr>
      </p:cxnSp>
      <p:pic>
        <p:nvPicPr>
          <p:cNvPr id="17" name="Google Shape;17;p20"/>
          <p:cNvPicPr preferRelativeResize="0"/>
          <p:nvPr/>
        </p:nvPicPr>
        <p:blipFill rotWithShape="1">
          <a:blip r:embed="rId1">
            <a:alphaModFix/>
          </a:blip>
          <a:srcRect b="0" l="0" r="0" t="0"/>
          <a:stretch/>
        </p:blipFill>
        <p:spPr>
          <a:xfrm>
            <a:off x="448932" y="5878582"/>
            <a:ext cx="1933980" cy="93479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comments" Target="../comments/comment1.xml"/><Relationship Id="rId4" Type="http://schemas.openxmlformats.org/officeDocument/2006/relationships/image" Target="../media/image9.png"/><Relationship Id="rId5"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3.jpg"/><Relationship Id="rId4" Type="http://schemas.openxmlformats.org/officeDocument/2006/relationships/image" Target="../media/image12.jpg"/><Relationship Id="rId5"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1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
          <p:cNvSpPr txBox="1"/>
          <p:nvPr>
            <p:ph idx="1" type="body"/>
          </p:nvPr>
        </p:nvSpPr>
        <p:spPr>
          <a:xfrm>
            <a:off x="9738073" y="4748448"/>
            <a:ext cx="1915127" cy="257369"/>
          </a:xfrm>
          <a:prstGeom prst="rect">
            <a:avLst/>
          </a:prstGeom>
          <a:solidFill>
            <a:schemeClr val="lt2"/>
          </a:solidFill>
          <a:ln>
            <a:noFill/>
          </a:ln>
        </p:spPr>
        <p:txBody>
          <a:bodyPr anchorCtr="0" anchor="t" bIns="0" lIns="288000" spcFirstLastPara="1" rIns="324000" wrap="square" tIns="72000">
            <a:spAutoFit/>
          </a:bodyPr>
          <a:lstStyle/>
          <a:p>
            <a:pPr indent="0" lvl="0" marL="0" rtl="0" algn="r">
              <a:lnSpc>
                <a:spcPct val="100000"/>
              </a:lnSpc>
              <a:spcBef>
                <a:spcPts val="0"/>
              </a:spcBef>
              <a:spcAft>
                <a:spcPts val="0"/>
              </a:spcAft>
              <a:buClr>
                <a:schemeClr val="lt1"/>
              </a:buClr>
              <a:buSzPts val="1200"/>
              <a:buNone/>
            </a:pPr>
            <a:r>
              <a:rPr b="1" lang="fr-FR"/>
              <a:t>14 / 10 </a:t>
            </a:r>
            <a:r>
              <a:rPr b="1" lang="fr-FR"/>
              <a:t>/ 2024</a:t>
            </a:r>
            <a:endParaRPr/>
          </a:p>
        </p:txBody>
      </p:sp>
      <p:sp>
        <p:nvSpPr>
          <p:cNvPr id="68" name="Google Shape;68;p1"/>
          <p:cNvSpPr/>
          <p:nvPr>
            <p:ph type="title"/>
          </p:nvPr>
        </p:nvSpPr>
        <p:spPr>
          <a:xfrm>
            <a:off x="540000" y="693366"/>
            <a:ext cx="11113200" cy="4058634"/>
          </a:xfrm>
          <a:prstGeom prst="round1Rect">
            <a:avLst>
              <a:gd fmla="val 27224" name="adj"/>
            </a:avLst>
          </a:prstGeom>
          <a:solidFill>
            <a:schemeClr val="dk2"/>
          </a:solidFill>
          <a:ln>
            <a:noFill/>
          </a:ln>
        </p:spPr>
        <p:txBody>
          <a:bodyPr anchorCtr="0" anchor="b" bIns="2106000" lIns="360000" spcFirstLastPara="1" rIns="0" wrap="square" tIns="0">
            <a:spAutoFit/>
          </a:bodyPr>
          <a:lstStyle/>
          <a:p>
            <a:pPr indent="0" lvl="0" marL="0" rtl="0" algn="ctr">
              <a:lnSpc>
                <a:spcPct val="93000"/>
              </a:lnSpc>
              <a:spcBef>
                <a:spcPts val="0"/>
              </a:spcBef>
              <a:spcAft>
                <a:spcPts val="0"/>
              </a:spcAft>
              <a:buClr>
                <a:schemeClr val="lt1"/>
              </a:buClr>
              <a:buSzPts val="4500"/>
              <a:buFont typeface="Arial"/>
              <a:buNone/>
            </a:pPr>
            <a:br>
              <a:rPr b="1" lang="fr-FR"/>
            </a:br>
            <a:r>
              <a:rPr b="1" lang="fr-FR"/>
              <a:t>PASSE HÉRISSON</a:t>
            </a:r>
            <a:br>
              <a:rPr b="1" lang="fr-FR"/>
            </a:br>
            <a:endParaRPr/>
          </a:p>
        </p:txBody>
      </p:sp>
      <p:sp>
        <p:nvSpPr>
          <p:cNvPr id="69" name="Google Shape;69;p1"/>
          <p:cNvSpPr txBox="1"/>
          <p:nvPr>
            <p:ph idx="2" type="subTitle"/>
          </p:nvPr>
        </p:nvSpPr>
        <p:spPr>
          <a:xfrm>
            <a:off x="539400" y="2727970"/>
            <a:ext cx="11113200" cy="917054"/>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lt1"/>
              </a:buClr>
              <a:buSzPts val="2500"/>
              <a:buNone/>
            </a:pPr>
            <a:r>
              <a:rPr b="1" lang="fr-FR"/>
              <a:t>Guide du bénévole</a:t>
            </a:r>
            <a:endParaRPr b="1"/>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5"/>
          <p:cNvSpPr txBox="1"/>
          <p:nvPr>
            <p:ph type="title"/>
          </p:nvPr>
        </p:nvSpPr>
        <p:spPr>
          <a:xfrm>
            <a:off x="539999" y="540000"/>
            <a:ext cx="9217025" cy="349702"/>
          </a:xfrm>
          <a:prstGeom prst="rect">
            <a:avLst/>
          </a:prstGeom>
          <a:solidFill>
            <a:schemeClr val="lt2"/>
          </a:solidFill>
          <a:ln>
            <a:noFill/>
          </a:ln>
        </p:spPr>
        <p:txBody>
          <a:bodyPr anchorCtr="0" anchor="t" bIns="0" lIns="36000" spcFirstLastPara="1" rIns="36000" wrap="square" tIns="72000">
            <a:spAutoFit/>
          </a:bodyPr>
          <a:lstStyle/>
          <a:p>
            <a:pPr indent="0" lvl="0" marL="0" rtl="0" algn="l">
              <a:lnSpc>
                <a:spcPct val="90000"/>
              </a:lnSpc>
              <a:spcBef>
                <a:spcPts val="0"/>
              </a:spcBef>
              <a:spcAft>
                <a:spcPts val="0"/>
              </a:spcAft>
              <a:buClr>
                <a:schemeClr val="lt1"/>
              </a:buClr>
              <a:buSzPts val="2000"/>
              <a:buFont typeface="Arial"/>
              <a:buNone/>
            </a:pPr>
            <a:r>
              <a:rPr b="1" lang="fr-FR"/>
              <a:t>Description du projet</a:t>
            </a:r>
            <a:endParaRPr/>
          </a:p>
        </p:txBody>
      </p:sp>
      <p:sp>
        <p:nvSpPr>
          <p:cNvPr id="75" name="Google Shape;75;p5"/>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26/10/2022</a:t>
            </a:r>
            <a:endParaRPr/>
          </a:p>
        </p:txBody>
      </p:sp>
      <p:sp>
        <p:nvSpPr>
          <p:cNvPr id="76" name="Google Shape;76;p5"/>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Titre de la présentation</a:t>
            </a:r>
            <a:endParaRPr/>
          </a:p>
        </p:txBody>
      </p:sp>
      <p:sp>
        <p:nvSpPr>
          <p:cNvPr id="77" name="Google Shape;77;p5"/>
          <p:cNvSpPr txBox="1"/>
          <p:nvPr>
            <p:ph idx="12" type="sldNum"/>
          </p:nvPr>
        </p:nvSpPr>
        <p:spPr>
          <a:xfrm>
            <a:off x="11408458" y="6234329"/>
            <a:ext cx="244742" cy="177638"/>
          </a:xfrm>
          <a:prstGeom prst="rect">
            <a:avLst/>
          </a:prstGeom>
          <a:noFill/>
          <a:ln>
            <a:noFill/>
          </a:ln>
        </p:spPr>
        <p:txBody>
          <a:bodyPr anchorCtr="0" anchor="ctr" bIns="18000" lIns="18000" spcFirstLastPara="1" rIns="18000" wrap="square" tIns="36000">
            <a:spAutoFit/>
          </a:bodyPr>
          <a:lstStyle/>
          <a:p>
            <a:pPr indent="0" lvl="0" marL="0" rtl="0" algn="ctr">
              <a:lnSpc>
                <a:spcPct val="100000"/>
              </a:lnSpc>
              <a:spcBef>
                <a:spcPts val="0"/>
              </a:spcBef>
              <a:spcAft>
                <a:spcPts val="0"/>
              </a:spcAft>
              <a:buSzPts val="800"/>
              <a:buNone/>
            </a:pPr>
            <a:fld id="{00000000-1234-1234-1234-123412341234}" type="slidenum">
              <a:rPr lang="fr-FR"/>
              <a:t>‹#›</a:t>
            </a:fld>
            <a:endParaRPr/>
          </a:p>
        </p:txBody>
      </p:sp>
      <p:sp>
        <p:nvSpPr>
          <p:cNvPr id="78" name="Google Shape;78;p5"/>
          <p:cNvSpPr txBox="1"/>
          <p:nvPr>
            <p:ph idx="1" type="body"/>
          </p:nvPr>
        </p:nvSpPr>
        <p:spPr>
          <a:xfrm>
            <a:off x="539999" y="1472040"/>
            <a:ext cx="3879602" cy="3600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700"/>
              <a:buNone/>
            </a:pPr>
            <a:r>
              <a:rPr b="1" lang="fr-FR" sz="1400"/>
              <a:t>Opération citoyenne pour rendre nos jardins plus accueillants pour le Hérisson d’Europe</a:t>
            </a:r>
            <a:endParaRPr/>
          </a:p>
          <a:p>
            <a:pPr indent="0" lvl="0" marL="0" rtl="0" algn="l">
              <a:lnSpc>
                <a:spcPct val="100000"/>
              </a:lnSpc>
              <a:spcBef>
                <a:spcPts val="0"/>
              </a:spcBef>
              <a:spcAft>
                <a:spcPts val="0"/>
              </a:spcAft>
              <a:buClr>
                <a:schemeClr val="dk1"/>
              </a:buClr>
              <a:buSzPts val="1700"/>
              <a:buNone/>
            </a:pPr>
            <a:r>
              <a:t/>
            </a:r>
            <a:endParaRPr sz="1400"/>
          </a:p>
          <a:p>
            <a:pPr indent="0" lvl="0" marL="0" rtl="0" algn="l">
              <a:lnSpc>
                <a:spcPct val="100000"/>
              </a:lnSpc>
              <a:spcBef>
                <a:spcPts val="0"/>
              </a:spcBef>
              <a:spcAft>
                <a:spcPts val="0"/>
              </a:spcAft>
              <a:buClr>
                <a:schemeClr val="dk1"/>
              </a:buClr>
              <a:buSzPts val="1700"/>
              <a:buNone/>
            </a:pPr>
            <a:r>
              <a:rPr lang="fr-FR" sz="1400"/>
              <a:t>L’objectif ? Créer des passages entre les jardins, aménager des zones favorables, supprimer les pièges …</a:t>
            </a:r>
            <a:endParaRPr/>
          </a:p>
          <a:p>
            <a:pPr indent="0" lvl="0" marL="0" rtl="0" algn="l">
              <a:lnSpc>
                <a:spcPct val="100000"/>
              </a:lnSpc>
              <a:spcBef>
                <a:spcPts val="0"/>
              </a:spcBef>
              <a:spcAft>
                <a:spcPts val="0"/>
              </a:spcAft>
              <a:buClr>
                <a:schemeClr val="dk1"/>
              </a:buClr>
              <a:buSzPts val="1700"/>
              <a:buNone/>
            </a:pPr>
            <a:r>
              <a:t/>
            </a:r>
            <a:endParaRPr sz="1400"/>
          </a:p>
          <a:p>
            <a:pPr indent="0" lvl="0" marL="0" rtl="0" algn="l">
              <a:lnSpc>
                <a:spcPct val="100000"/>
              </a:lnSpc>
              <a:spcBef>
                <a:spcPts val="0"/>
              </a:spcBef>
              <a:spcAft>
                <a:spcPts val="0"/>
              </a:spcAft>
              <a:buClr>
                <a:schemeClr val="dk1"/>
              </a:buClr>
              <a:buSzPts val="1700"/>
              <a:buNone/>
            </a:pPr>
            <a:r>
              <a:rPr lang="fr-FR" sz="1400"/>
              <a:t>Le hérisson peut visiter jusqu’à 16 jardins par nuit et parcourir 1 à 4 km à la recherche de nourriture (escargots, limaces, chenilles, coléoptères…) et de partenaires.</a:t>
            </a:r>
            <a:endParaRPr/>
          </a:p>
          <a:p>
            <a:pPr indent="0" lvl="0" marL="0" rtl="0" algn="l">
              <a:lnSpc>
                <a:spcPct val="100000"/>
              </a:lnSpc>
              <a:spcBef>
                <a:spcPts val="0"/>
              </a:spcBef>
              <a:spcAft>
                <a:spcPts val="0"/>
              </a:spcAft>
              <a:buClr>
                <a:schemeClr val="dk1"/>
              </a:buClr>
              <a:buSzPts val="1700"/>
              <a:buNone/>
            </a:pPr>
            <a:r>
              <a:t/>
            </a:r>
            <a:endParaRPr sz="1400"/>
          </a:p>
          <a:p>
            <a:pPr indent="0" lvl="0" marL="0" rtl="0" algn="l">
              <a:lnSpc>
                <a:spcPct val="100000"/>
              </a:lnSpc>
              <a:spcBef>
                <a:spcPts val="0"/>
              </a:spcBef>
              <a:spcAft>
                <a:spcPts val="0"/>
              </a:spcAft>
              <a:buClr>
                <a:schemeClr val="dk1"/>
              </a:buClr>
              <a:buSzPts val="1700"/>
              <a:buNone/>
            </a:pPr>
            <a:r>
              <a:rPr lang="fr-FR" sz="1400"/>
              <a:t>Il a besoin d’un grand domaine vital : la préservation et l’interconnexion de jardins qui lui sont favorables est désormais indispensable</a:t>
            </a:r>
            <a:endParaRPr/>
          </a:p>
        </p:txBody>
      </p:sp>
      <p:sp>
        <p:nvSpPr>
          <p:cNvPr id="79" name="Google Shape;79;p5"/>
          <p:cNvSpPr txBox="1"/>
          <p:nvPr/>
        </p:nvSpPr>
        <p:spPr>
          <a:xfrm>
            <a:off x="4705599" y="1472040"/>
            <a:ext cx="3879602" cy="235828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700"/>
              <a:buFont typeface="Arial"/>
              <a:buNone/>
            </a:pPr>
            <a:r>
              <a:rPr b="1" i="0" lang="fr-FR" sz="1400" u="none" cap="none" strike="noStrike">
                <a:solidFill>
                  <a:schemeClr val="dk1"/>
                </a:solidFill>
                <a:latin typeface="Arial"/>
                <a:ea typeface="Arial"/>
                <a:cs typeface="Arial"/>
                <a:sym typeface="Arial"/>
              </a:rPr>
              <a:t>Comment ? </a:t>
            </a:r>
            <a:endParaRPr/>
          </a:p>
          <a:p>
            <a:pPr indent="0" lvl="0" marL="0" marR="0" rtl="0" algn="l">
              <a:lnSpc>
                <a:spcPct val="100000"/>
              </a:lnSpc>
              <a:spcBef>
                <a:spcPts val="0"/>
              </a:spcBef>
              <a:spcAft>
                <a:spcPts val="0"/>
              </a:spcAft>
              <a:buClr>
                <a:schemeClr val="dk1"/>
              </a:buClr>
              <a:buSzPts val="1700"/>
              <a:buFont typeface="Arial"/>
              <a:buNone/>
            </a:pPr>
            <a:r>
              <a:t/>
            </a:r>
            <a:endParaRPr b="1"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700"/>
              <a:buFont typeface="Arial"/>
              <a:buNone/>
            </a:pPr>
            <a:r>
              <a:rPr b="0" i="0" lang="fr-FR" sz="1400" u="none" cap="none" strike="noStrike">
                <a:solidFill>
                  <a:schemeClr val="dk1"/>
                </a:solidFill>
                <a:latin typeface="Arial"/>
                <a:ea typeface="Arial"/>
                <a:cs typeface="Arial"/>
                <a:sym typeface="Arial"/>
              </a:rPr>
              <a:t>Accompagne</a:t>
            </a:r>
            <a:r>
              <a:rPr lang="fr-FR">
                <a:solidFill>
                  <a:schemeClr val="dk1"/>
                </a:solidFill>
              </a:rPr>
              <a:t>r</a:t>
            </a:r>
            <a:r>
              <a:rPr b="0" i="0" lang="fr-FR" sz="1400" u="none" cap="none" strike="noStrike">
                <a:solidFill>
                  <a:schemeClr val="dk1"/>
                </a:solidFill>
                <a:latin typeface="Arial"/>
                <a:ea typeface="Arial"/>
                <a:cs typeface="Arial"/>
                <a:sym typeface="Arial"/>
              </a:rPr>
              <a:t> des </a:t>
            </a:r>
            <a:r>
              <a:rPr lang="fr-FR">
                <a:solidFill>
                  <a:schemeClr val="dk1"/>
                </a:solidFill>
              </a:rPr>
              <a:t>volontaires</a:t>
            </a:r>
            <a:r>
              <a:rPr b="0" i="0" lang="fr-FR" sz="1400" u="none" cap="none" strike="noStrike">
                <a:solidFill>
                  <a:schemeClr val="dk1"/>
                </a:solidFill>
                <a:latin typeface="Arial"/>
                <a:ea typeface="Arial"/>
                <a:cs typeface="Arial"/>
                <a:sym typeface="Arial"/>
              </a:rPr>
              <a:t> qui souhaitent rendre leur jardin (</a:t>
            </a:r>
            <a:r>
              <a:rPr lang="fr-FR">
                <a:solidFill>
                  <a:schemeClr val="dk1"/>
                </a:solidFill>
              </a:rPr>
              <a:t>en maison ou immeuble) </a:t>
            </a:r>
            <a:r>
              <a:rPr b="0" i="0" lang="fr-FR" sz="1400" u="none" cap="none" strike="noStrike">
                <a:solidFill>
                  <a:schemeClr val="dk1"/>
                </a:solidFill>
                <a:latin typeface="Arial"/>
                <a:ea typeface="Arial"/>
                <a:cs typeface="Arial"/>
                <a:sym typeface="Arial"/>
              </a:rPr>
              <a:t>plus favorable au hérisson grâce à : </a:t>
            </a:r>
            <a:endParaRPr/>
          </a:p>
          <a:p>
            <a:pPr indent="0" lvl="0" marL="0" marR="0" rtl="0" algn="l">
              <a:lnSpc>
                <a:spcPct val="100000"/>
              </a:lnSpc>
              <a:spcBef>
                <a:spcPts val="0"/>
              </a:spcBef>
              <a:spcAft>
                <a:spcPts val="0"/>
              </a:spcAft>
              <a:buClr>
                <a:schemeClr val="dk1"/>
              </a:buClr>
              <a:buSzPts val="1700"/>
              <a:buFont typeface="Arial"/>
              <a:buNone/>
            </a:pPr>
            <a:r>
              <a:t/>
            </a:r>
            <a:endParaRPr b="0" i="0" sz="1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700"/>
              <a:buFont typeface="Arial"/>
              <a:buChar char="-"/>
            </a:pPr>
            <a:r>
              <a:rPr b="0" i="0" lang="fr-FR" sz="1400" u="none" cap="none" strike="noStrike">
                <a:solidFill>
                  <a:schemeClr val="dk1"/>
                </a:solidFill>
                <a:latin typeface="Arial"/>
                <a:ea typeface="Arial"/>
                <a:cs typeface="Arial"/>
                <a:sym typeface="Arial"/>
              </a:rPr>
              <a:t>une 1</a:t>
            </a:r>
            <a:r>
              <a:rPr b="0" baseline="30000" i="0" lang="fr-FR" sz="1400" u="none" cap="none" strike="noStrike">
                <a:solidFill>
                  <a:schemeClr val="dk1"/>
                </a:solidFill>
                <a:latin typeface="Arial"/>
                <a:ea typeface="Arial"/>
                <a:cs typeface="Arial"/>
                <a:sym typeface="Arial"/>
              </a:rPr>
              <a:t>e</a:t>
            </a:r>
            <a:r>
              <a:rPr b="0" i="0" lang="fr-FR" sz="1400" u="none" cap="none" strike="noStrike">
                <a:solidFill>
                  <a:schemeClr val="dk1"/>
                </a:solidFill>
                <a:latin typeface="Arial"/>
                <a:ea typeface="Arial"/>
                <a:cs typeface="Arial"/>
                <a:sym typeface="Arial"/>
              </a:rPr>
              <a:t> visite de diagnostic conseil</a:t>
            </a:r>
            <a:endParaRPr/>
          </a:p>
          <a:p>
            <a:pPr indent="-285750" lvl="0" marL="285750" marR="0" rtl="0" algn="l">
              <a:lnSpc>
                <a:spcPct val="100000"/>
              </a:lnSpc>
              <a:spcBef>
                <a:spcPts val="0"/>
              </a:spcBef>
              <a:spcAft>
                <a:spcPts val="0"/>
              </a:spcAft>
              <a:buClr>
                <a:schemeClr val="dk1"/>
              </a:buClr>
              <a:buSzPts val="1700"/>
              <a:buFont typeface="Arial"/>
              <a:buChar char="-"/>
            </a:pPr>
            <a:r>
              <a:rPr b="0" i="0" lang="fr-FR" sz="1400" u="none" cap="none" strike="noStrike">
                <a:solidFill>
                  <a:schemeClr val="dk1"/>
                </a:solidFill>
                <a:latin typeface="Arial"/>
                <a:ea typeface="Arial"/>
                <a:cs typeface="Arial"/>
                <a:sym typeface="Arial"/>
              </a:rPr>
              <a:t>une 2</a:t>
            </a:r>
            <a:r>
              <a:rPr b="0" baseline="30000" i="0" lang="fr-FR" sz="1400" u="none" cap="none" strike="noStrike">
                <a:solidFill>
                  <a:schemeClr val="dk1"/>
                </a:solidFill>
                <a:latin typeface="Arial"/>
                <a:ea typeface="Arial"/>
                <a:cs typeface="Arial"/>
                <a:sym typeface="Arial"/>
              </a:rPr>
              <a:t>e</a:t>
            </a:r>
            <a:r>
              <a:rPr b="0" i="0" lang="fr-FR" sz="1400" u="none" cap="none" strike="noStrike">
                <a:solidFill>
                  <a:schemeClr val="dk1"/>
                </a:solidFill>
                <a:latin typeface="Arial"/>
                <a:ea typeface="Arial"/>
                <a:cs typeface="Arial"/>
                <a:sym typeface="Arial"/>
              </a:rPr>
              <a:t> visite d’accompagnement pour la réalisation de passages à hérisson dans les clôtures</a:t>
            </a:r>
            <a:endParaRPr b="0" i="0" sz="1400" u="none" cap="none" strike="noStrike">
              <a:solidFill>
                <a:schemeClr val="dk1"/>
              </a:solidFill>
              <a:latin typeface="Arial"/>
              <a:ea typeface="Arial"/>
              <a:cs typeface="Arial"/>
              <a:sym typeface="Arial"/>
            </a:endParaRPr>
          </a:p>
        </p:txBody>
      </p:sp>
      <p:sp>
        <p:nvSpPr>
          <p:cNvPr id="80" name="Google Shape;80;p5"/>
          <p:cNvSpPr txBox="1"/>
          <p:nvPr/>
        </p:nvSpPr>
        <p:spPr>
          <a:xfrm>
            <a:off x="9218206" y="1218040"/>
            <a:ext cx="2433795" cy="17700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1700"/>
              <a:buFont typeface="Arial"/>
              <a:buNone/>
            </a:pPr>
            <a:r>
              <a:rPr b="1" i="0" lang="fr-FR" sz="1400" u="none" cap="none" strike="noStrike">
                <a:solidFill>
                  <a:schemeClr val="dk1"/>
                </a:solidFill>
                <a:latin typeface="Arial"/>
                <a:ea typeface="Arial"/>
                <a:cs typeface="Arial"/>
                <a:sym typeface="Arial"/>
              </a:rPr>
              <a:t>Secteurs ciblés : </a:t>
            </a:r>
            <a:endParaRPr/>
          </a:p>
          <a:p>
            <a:pPr indent="-285750" lvl="0" marL="285750" marR="0" rtl="0" algn="l">
              <a:lnSpc>
                <a:spcPct val="100000"/>
              </a:lnSpc>
              <a:spcBef>
                <a:spcPts val="0"/>
              </a:spcBef>
              <a:spcAft>
                <a:spcPts val="0"/>
              </a:spcAft>
              <a:buClr>
                <a:schemeClr val="dk1"/>
              </a:buClr>
              <a:buSzPts val="1700"/>
              <a:buFont typeface="Arial"/>
              <a:buChar char="-"/>
            </a:pPr>
            <a:r>
              <a:rPr b="0" i="0" lang="fr-FR" sz="1400" u="none" cap="none" strike="noStrike">
                <a:solidFill>
                  <a:schemeClr val="dk1"/>
                </a:solidFill>
                <a:latin typeface="Arial"/>
                <a:ea typeface="Arial"/>
                <a:cs typeface="Arial"/>
                <a:sym typeface="Arial"/>
              </a:rPr>
              <a:t>Brignais</a:t>
            </a:r>
            <a:endParaRPr/>
          </a:p>
          <a:p>
            <a:pPr indent="-285750" lvl="0" marL="285750" marR="0" rtl="0" algn="l">
              <a:lnSpc>
                <a:spcPct val="100000"/>
              </a:lnSpc>
              <a:spcBef>
                <a:spcPts val="0"/>
              </a:spcBef>
              <a:spcAft>
                <a:spcPts val="0"/>
              </a:spcAft>
              <a:buClr>
                <a:schemeClr val="dk1"/>
              </a:buClr>
              <a:buSzPts val="1700"/>
              <a:buFont typeface="Arial"/>
              <a:buChar char="-"/>
            </a:pPr>
            <a:r>
              <a:rPr b="0" i="0" lang="fr-FR" sz="1400" u="none" cap="none" strike="noStrike">
                <a:solidFill>
                  <a:schemeClr val="dk1"/>
                </a:solidFill>
                <a:latin typeface="Arial"/>
                <a:ea typeface="Arial"/>
                <a:cs typeface="Arial"/>
                <a:sym typeface="Arial"/>
              </a:rPr>
              <a:t>Bron, St Priest</a:t>
            </a:r>
            <a:endParaRPr/>
          </a:p>
          <a:p>
            <a:pPr indent="-285750" lvl="0" marL="285750" marR="0" rtl="0" algn="l">
              <a:lnSpc>
                <a:spcPct val="100000"/>
              </a:lnSpc>
              <a:spcBef>
                <a:spcPts val="0"/>
              </a:spcBef>
              <a:spcAft>
                <a:spcPts val="0"/>
              </a:spcAft>
              <a:buClr>
                <a:schemeClr val="dk1"/>
              </a:buClr>
              <a:buSzPts val="1700"/>
              <a:buFont typeface="Arial"/>
              <a:buChar char="-"/>
            </a:pPr>
            <a:r>
              <a:rPr b="0" i="0" lang="fr-FR" sz="1400" u="none" cap="none" strike="noStrike">
                <a:solidFill>
                  <a:schemeClr val="dk1"/>
                </a:solidFill>
                <a:latin typeface="Arial"/>
                <a:ea typeface="Arial"/>
                <a:cs typeface="Arial"/>
                <a:sym typeface="Arial"/>
              </a:rPr>
              <a:t>Lyon 5, Tassin et Ecully</a:t>
            </a:r>
            <a:endParaRPr/>
          </a:p>
          <a:p>
            <a:pPr indent="-285750" lvl="0" marL="285750" marR="0" rtl="0" algn="l">
              <a:lnSpc>
                <a:spcPct val="100000"/>
              </a:lnSpc>
              <a:spcBef>
                <a:spcPts val="0"/>
              </a:spcBef>
              <a:spcAft>
                <a:spcPts val="0"/>
              </a:spcAft>
              <a:buClr>
                <a:schemeClr val="dk1"/>
              </a:buClr>
              <a:buSzPts val="1700"/>
              <a:buFont typeface="Arial"/>
              <a:buChar char="-"/>
            </a:pPr>
            <a:r>
              <a:rPr b="0" i="0" lang="fr-FR" sz="1400" u="none" cap="none" strike="noStrike">
                <a:solidFill>
                  <a:schemeClr val="dk1"/>
                </a:solidFill>
                <a:latin typeface="Arial"/>
                <a:ea typeface="Arial"/>
                <a:cs typeface="Arial"/>
                <a:sym typeface="Arial"/>
              </a:rPr>
              <a:t>Lyon 4e, Caluire</a:t>
            </a:r>
            <a:endParaRPr b="0" i="0" sz="1400" u="none" cap="none" strike="noStrike">
              <a:solidFill>
                <a:schemeClr val="dk1"/>
              </a:solidFill>
              <a:latin typeface="Arial"/>
              <a:ea typeface="Arial"/>
              <a:cs typeface="Arial"/>
              <a:sym typeface="Arial"/>
            </a:endParaRPr>
          </a:p>
        </p:txBody>
      </p:sp>
      <p:sp>
        <p:nvSpPr>
          <p:cNvPr id="81" name="Google Shape;81;p5"/>
          <p:cNvSpPr txBox="1"/>
          <p:nvPr/>
        </p:nvSpPr>
        <p:spPr>
          <a:xfrm>
            <a:off x="4652702" y="4000965"/>
            <a:ext cx="6391217" cy="116955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1400" u="none" cap="none" strike="noStrike">
                <a:solidFill>
                  <a:schemeClr val="dk1"/>
                </a:solidFill>
                <a:latin typeface="Arial"/>
                <a:ea typeface="Arial"/>
                <a:cs typeface="Arial"/>
                <a:sym typeface="Arial"/>
              </a:rPr>
              <a:t>Rôles : </a:t>
            </a:r>
            <a:endParaRPr/>
          </a:p>
          <a:p>
            <a:pPr indent="-285750" lvl="0" marL="285750" marR="0" rtl="0" algn="l">
              <a:lnSpc>
                <a:spcPct val="100000"/>
              </a:lnSpc>
              <a:spcBef>
                <a:spcPts val="0"/>
              </a:spcBef>
              <a:spcAft>
                <a:spcPts val="0"/>
              </a:spcAft>
              <a:buClr>
                <a:srgbClr val="000000"/>
              </a:buClr>
              <a:buSzPts val="1400"/>
              <a:buFont typeface="Arial"/>
              <a:buChar char="-"/>
            </a:pPr>
            <a:r>
              <a:rPr b="0" i="0" lang="fr-FR" sz="1400" u="none" cap="none" strike="noStrike">
                <a:solidFill>
                  <a:schemeClr val="dk1"/>
                </a:solidFill>
                <a:latin typeface="Arial"/>
                <a:ea typeface="Arial"/>
                <a:cs typeface="Arial"/>
                <a:sym typeface="Arial"/>
              </a:rPr>
              <a:t>Équipe salariée : coordination et appui technique</a:t>
            </a:r>
            <a:endParaRPr/>
          </a:p>
          <a:p>
            <a:pPr indent="-285750" lvl="0" marL="285750" marR="0" rtl="0" algn="l">
              <a:lnSpc>
                <a:spcPct val="100000"/>
              </a:lnSpc>
              <a:spcBef>
                <a:spcPts val="0"/>
              </a:spcBef>
              <a:spcAft>
                <a:spcPts val="0"/>
              </a:spcAft>
              <a:buClr>
                <a:srgbClr val="000000"/>
              </a:buClr>
              <a:buSzPts val="1400"/>
              <a:buFont typeface="Arial"/>
              <a:buChar char="-"/>
            </a:pPr>
            <a:r>
              <a:rPr b="0" i="0" lang="fr-FR" sz="1400" u="none" cap="none" strike="noStrike">
                <a:solidFill>
                  <a:schemeClr val="dk1"/>
                </a:solidFill>
                <a:latin typeface="Arial"/>
                <a:ea typeface="Arial"/>
                <a:cs typeface="Arial"/>
                <a:sym typeface="Arial"/>
              </a:rPr>
              <a:t>Bénévole :  organisation et réalisation des 2 visites</a:t>
            </a:r>
            <a:endParaRPr/>
          </a:p>
          <a:p>
            <a:pPr indent="-285750" lvl="0" marL="285750" marR="0" rtl="0" algn="l">
              <a:lnSpc>
                <a:spcPct val="100000"/>
              </a:lnSpc>
              <a:spcBef>
                <a:spcPts val="0"/>
              </a:spcBef>
              <a:spcAft>
                <a:spcPts val="0"/>
              </a:spcAft>
              <a:buClr>
                <a:srgbClr val="000000"/>
              </a:buClr>
              <a:buSzPts val="1400"/>
              <a:buFont typeface="Arial"/>
              <a:buChar char="-"/>
            </a:pPr>
            <a:r>
              <a:rPr b="0" i="0" lang="fr-FR" sz="1400" u="none" cap="none" strike="noStrike">
                <a:solidFill>
                  <a:schemeClr val="dk1"/>
                </a:solidFill>
                <a:latin typeface="Arial"/>
                <a:ea typeface="Arial"/>
                <a:cs typeface="Arial"/>
                <a:sym typeface="Arial"/>
              </a:rPr>
              <a:t>Jardin participant : mise en place des conditions nécessaire aux aménagements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6"/>
          <p:cNvSpPr txBox="1"/>
          <p:nvPr>
            <p:ph type="title"/>
          </p:nvPr>
        </p:nvSpPr>
        <p:spPr>
          <a:xfrm>
            <a:off x="539999" y="540000"/>
            <a:ext cx="9217025" cy="349702"/>
          </a:xfrm>
          <a:prstGeom prst="rect">
            <a:avLst/>
          </a:prstGeom>
          <a:solidFill>
            <a:schemeClr val="lt2"/>
          </a:solidFill>
          <a:ln>
            <a:noFill/>
          </a:ln>
        </p:spPr>
        <p:txBody>
          <a:bodyPr anchorCtr="0" anchor="t" bIns="0" lIns="36000" spcFirstLastPara="1" rIns="36000" wrap="square" tIns="72000">
            <a:spAutoFit/>
          </a:bodyPr>
          <a:lstStyle/>
          <a:p>
            <a:pPr indent="0" lvl="0" marL="0" rtl="0" algn="l">
              <a:lnSpc>
                <a:spcPct val="90000"/>
              </a:lnSpc>
              <a:spcBef>
                <a:spcPts val="0"/>
              </a:spcBef>
              <a:spcAft>
                <a:spcPts val="0"/>
              </a:spcAft>
              <a:buClr>
                <a:schemeClr val="lt1"/>
              </a:buClr>
              <a:buSzPts val="2000"/>
              <a:buFont typeface="Arial"/>
              <a:buNone/>
            </a:pPr>
            <a:r>
              <a:rPr b="1" lang="fr-FR"/>
              <a:t>Organisation du projet</a:t>
            </a:r>
            <a:endParaRPr/>
          </a:p>
        </p:txBody>
      </p:sp>
      <p:sp>
        <p:nvSpPr>
          <p:cNvPr id="87" name="Google Shape;87;p6"/>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26/10/2022</a:t>
            </a:r>
            <a:endParaRPr/>
          </a:p>
        </p:txBody>
      </p:sp>
      <p:sp>
        <p:nvSpPr>
          <p:cNvPr id="88" name="Google Shape;88;p6"/>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Titre de la présentation</a:t>
            </a:r>
            <a:endParaRPr/>
          </a:p>
        </p:txBody>
      </p:sp>
      <p:sp>
        <p:nvSpPr>
          <p:cNvPr id="89" name="Google Shape;89;p6"/>
          <p:cNvSpPr txBox="1"/>
          <p:nvPr>
            <p:ph idx="12" type="sldNum"/>
          </p:nvPr>
        </p:nvSpPr>
        <p:spPr>
          <a:xfrm>
            <a:off x="11408458" y="6234329"/>
            <a:ext cx="244742" cy="177638"/>
          </a:xfrm>
          <a:prstGeom prst="rect">
            <a:avLst/>
          </a:prstGeom>
          <a:noFill/>
          <a:ln>
            <a:noFill/>
          </a:ln>
        </p:spPr>
        <p:txBody>
          <a:bodyPr anchorCtr="0" anchor="ctr" bIns="18000" lIns="18000" spcFirstLastPara="1" rIns="18000" wrap="square" tIns="36000">
            <a:spAutoFit/>
          </a:bodyPr>
          <a:lstStyle/>
          <a:p>
            <a:pPr indent="0" lvl="0" marL="0" rtl="0" algn="ctr">
              <a:lnSpc>
                <a:spcPct val="100000"/>
              </a:lnSpc>
              <a:spcBef>
                <a:spcPts val="0"/>
              </a:spcBef>
              <a:spcAft>
                <a:spcPts val="0"/>
              </a:spcAft>
              <a:buSzPts val="800"/>
              <a:buNone/>
            </a:pPr>
            <a:fld id="{00000000-1234-1234-1234-123412341234}" type="slidenum">
              <a:rPr lang="fr-FR"/>
              <a:t>‹#›</a:t>
            </a:fld>
            <a:endParaRPr/>
          </a:p>
        </p:txBody>
      </p:sp>
      <p:sp>
        <p:nvSpPr>
          <p:cNvPr id="90" name="Google Shape;90;p6"/>
          <p:cNvSpPr/>
          <p:nvPr/>
        </p:nvSpPr>
        <p:spPr>
          <a:xfrm>
            <a:off x="590799" y="1188719"/>
            <a:ext cx="567441" cy="680720"/>
          </a:xfrm>
          <a:prstGeom prst="rect">
            <a:avLst/>
          </a:prstGeom>
          <a:solidFill>
            <a:srgbClr val="0087C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1" name="Google Shape;91;p6"/>
          <p:cNvSpPr txBox="1"/>
          <p:nvPr/>
        </p:nvSpPr>
        <p:spPr>
          <a:xfrm>
            <a:off x="670560" y="1236692"/>
            <a:ext cx="487680"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3200" u="none" cap="none" strike="noStrike">
                <a:solidFill>
                  <a:schemeClr val="lt1"/>
                </a:solidFill>
                <a:latin typeface="Arial"/>
                <a:ea typeface="Arial"/>
                <a:cs typeface="Arial"/>
                <a:sym typeface="Arial"/>
              </a:rPr>
              <a:t>1</a:t>
            </a:r>
            <a:endParaRPr/>
          </a:p>
        </p:txBody>
      </p:sp>
      <p:sp>
        <p:nvSpPr>
          <p:cNvPr id="92" name="Google Shape;92;p6"/>
          <p:cNvSpPr txBox="1"/>
          <p:nvPr/>
        </p:nvSpPr>
        <p:spPr>
          <a:xfrm>
            <a:off x="1310640" y="1205914"/>
            <a:ext cx="3210559" cy="523220"/>
          </a:xfrm>
          <a:prstGeom prst="rect">
            <a:avLst/>
          </a:prstGeom>
          <a:solidFill>
            <a:srgbClr val="0087CD"/>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1400" u="none" cap="none" strike="noStrike">
                <a:solidFill>
                  <a:schemeClr val="lt1"/>
                </a:solidFill>
                <a:latin typeface="Arial"/>
                <a:ea typeface="Arial"/>
                <a:cs typeface="Arial"/>
                <a:sym typeface="Arial"/>
              </a:rPr>
              <a:t>Référent salarié : réception d’une demande d’un jardin participant</a:t>
            </a:r>
            <a:endParaRPr/>
          </a:p>
        </p:txBody>
      </p:sp>
      <p:sp>
        <p:nvSpPr>
          <p:cNvPr id="93" name="Google Shape;93;p6"/>
          <p:cNvSpPr/>
          <p:nvPr/>
        </p:nvSpPr>
        <p:spPr>
          <a:xfrm flipH="1" rot="10800000">
            <a:off x="2140226" y="1790687"/>
            <a:ext cx="9268232" cy="3861397"/>
          </a:xfrm>
          <a:prstGeom prst="uturnArrow">
            <a:avLst>
              <a:gd fmla="val 2863" name="adj1"/>
              <a:gd fmla="val 25000" name="adj2"/>
              <a:gd fmla="val 25000" name="adj3"/>
              <a:gd fmla="val 43750" name="adj4"/>
              <a:gd fmla="val 75000" name="adj5"/>
            </a:avLst>
          </a:prstGeom>
          <a:solidFill>
            <a:srgbClr val="0087C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94" name="Google Shape;94;p6"/>
          <p:cNvSpPr txBox="1"/>
          <p:nvPr/>
        </p:nvSpPr>
        <p:spPr>
          <a:xfrm>
            <a:off x="1310640" y="1892563"/>
            <a:ext cx="3210559" cy="461665"/>
          </a:xfrm>
          <a:prstGeom prst="rect">
            <a:avLst/>
          </a:prstGeom>
          <a:solidFill>
            <a:srgbClr val="F2F2F2"/>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fr-FR" sz="1200" u="none" cap="none" strike="noStrike">
                <a:solidFill>
                  <a:srgbClr val="000000"/>
                </a:solidFill>
                <a:latin typeface="Arial"/>
                <a:ea typeface="Arial"/>
                <a:cs typeface="Arial"/>
                <a:sym typeface="Arial"/>
              </a:rPr>
              <a:t>Réalise une carte vue satellite avec : données faune-AURA et limites cadastrales</a:t>
            </a:r>
            <a:endParaRPr/>
          </a:p>
        </p:txBody>
      </p:sp>
      <p:sp>
        <p:nvSpPr>
          <p:cNvPr id="95" name="Google Shape;95;p6"/>
          <p:cNvSpPr txBox="1"/>
          <p:nvPr/>
        </p:nvSpPr>
        <p:spPr>
          <a:xfrm>
            <a:off x="1310640" y="2415783"/>
            <a:ext cx="3210559" cy="461665"/>
          </a:xfrm>
          <a:prstGeom prst="rect">
            <a:avLst/>
          </a:prstGeom>
          <a:solidFill>
            <a:srgbClr val="F2F2F2"/>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fr-FR" sz="1200" u="none" cap="none" strike="noStrike">
                <a:solidFill>
                  <a:srgbClr val="000000"/>
                </a:solidFill>
                <a:latin typeface="Arial"/>
                <a:ea typeface="Arial"/>
                <a:cs typeface="Arial"/>
                <a:sym typeface="Arial"/>
              </a:rPr>
              <a:t>Sollicite les bénévoles volontaires pour les communes concernées </a:t>
            </a:r>
            <a:endParaRPr/>
          </a:p>
        </p:txBody>
      </p:sp>
      <p:sp>
        <p:nvSpPr>
          <p:cNvPr id="96" name="Google Shape;96;p6"/>
          <p:cNvSpPr/>
          <p:nvPr/>
        </p:nvSpPr>
        <p:spPr>
          <a:xfrm>
            <a:off x="566944" y="3195542"/>
            <a:ext cx="567441" cy="68072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7" name="Google Shape;97;p6"/>
          <p:cNvSpPr txBox="1"/>
          <p:nvPr/>
        </p:nvSpPr>
        <p:spPr>
          <a:xfrm>
            <a:off x="646705" y="3243515"/>
            <a:ext cx="487680"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3200" u="none" cap="none" strike="noStrike">
                <a:solidFill>
                  <a:schemeClr val="lt1"/>
                </a:solidFill>
                <a:latin typeface="Arial"/>
                <a:ea typeface="Arial"/>
                <a:cs typeface="Arial"/>
                <a:sym typeface="Arial"/>
              </a:rPr>
              <a:t>2</a:t>
            </a:r>
            <a:endParaRPr/>
          </a:p>
        </p:txBody>
      </p:sp>
      <p:sp>
        <p:nvSpPr>
          <p:cNvPr id="98" name="Google Shape;98;p6"/>
          <p:cNvSpPr txBox="1"/>
          <p:nvPr/>
        </p:nvSpPr>
        <p:spPr>
          <a:xfrm>
            <a:off x="1286785" y="3212737"/>
            <a:ext cx="3210560" cy="523220"/>
          </a:xfrm>
          <a:prstGeom prst="rect">
            <a:avLst/>
          </a:prstGeom>
          <a:solidFill>
            <a:schemeClr val="lt2"/>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1400" u="none" cap="none" strike="noStrike">
                <a:solidFill>
                  <a:schemeClr val="lt1"/>
                </a:solidFill>
                <a:latin typeface="Arial"/>
                <a:ea typeface="Arial"/>
                <a:cs typeface="Arial"/>
                <a:sym typeface="Arial"/>
              </a:rPr>
              <a:t>Bénévole volontaire : visite de diagnostic et de conseil</a:t>
            </a:r>
            <a:endParaRPr/>
          </a:p>
        </p:txBody>
      </p:sp>
      <p:sp>
        <p:nvSpPr>
          <p:cNvPr id="99" name="Google Shape;99;p6"/>
          <p:cNvSpPr txBox="1"/>
          <p:nvPr/>
        </p:nvSpPr>
        <p:spPr>
          <a:xfrm>
            <a:off x="1286784" y="3804758"/>
            <a:ext cx="3232200" cy="646500"/>
          </a:xfrm>
          <a:prstGeom prst="rect">
            <a:avLst/>
          </a:prstGeom>
          <a:solidFill>
            <a:srgbClr val="F2F2F2"/>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fr-FR" sz="1200" u="none" cap="none" strike="noStrike">
                <a:solidFill>
                  <a:srgbClr val="000000"/>
                </a:solidFill>
                <a:latin typeface="Arial"/>
                <a:ea typeface="Arial"/>
                <a:cs typeface="Arial"/>
                <a:sym typeface="Arial"/>
              </a:rPr>
              <a:t>Confirme au salarié qu’il prend le relais et organise une visite du jardin avec la personne inscrite</a:t>
            </a:r>
            <a:endParaRPr/>
          </a:p>
        </p:txBody>
      </p:sp>
      <p:sp>
        <p:nvSpPr>
          <p:cNvPr id="100" name="Google Shape;100;p6"/>
          <p:cNvSpPr/>
          <p:nvPr/>
        </p:nvSpPr>
        <p:spPr>
          <a:xfrm>
            <a:off x="2405312" y="4789930"/>
            <a:ext cx="844952" cy="877825"/>
          </a:xfrm>
          <a:prstGeom prst="mathMultiply">
            <a:avLst>
              <a:gd fmla="val 23520" name="adj1"/>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1" name="Google Shape;101;p6"/>
          <p:cNvSpPr/>
          <p:nvPr/>
        </p:nvSpPr>
        <p:spPr>
          <a:xfrm>
            <a:off x="3776805" y="4679443"/>
            <a:ext cx="567441" cy="68072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2" name="Google Shape;102;p6"/>
          <p:cNvSpPr txBox="1"/>
          <p:nvPr/>
        </p:nvSpPr>
        <p:spPr>
          <a:xfrm>
            <a:off x="3856566" y="4727416"/>
            <a:ext cx="487680"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3200" u="none" cap="none" strike="noStrike">
                <a:solidFill>
                  <a:schemeClr val="lt1"/>
                </a:solidFill>
                <a:latin typeface="Arial"/>
                <a:ea typeface="Arial"/>
                <a:cs typeface="Arial"/>
                <a:sym typeface="Arial"/>
              </a:rPr>
              <a:t>3</a:t>
            </a:r>
            <a:endParaRPr/>
          </a:p>
        </p:txBody>
      </p:sp>
      <p:sp>
        <p:nvSpPr>
          <p:cNvPr id="103" name="Google Shape;103;p6"/>
          <p:cNvSpPr txBox="1"/>
          <p:nvPr/>
        </p:nvSpPr>
        <p:spPr>
          <a:xfrm>
            <a:off x="4496646" y="4696638"/>
            <a:ext cx="3210560" cy="52322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1400" u="none" cap="none" strike="noStrike">
                <a:solidFill>
                  <a:schemeClr val="lt1"/>
                </a:solidFill>
                <a:latin typeface="Arial"/>
                <a:ea typeface="Arial"/>
                <a:cs typeface="Arial"/>
                <a:sym typeface="Arial"/>
              </a:rPr>
              <a:t>Jardin participant : prépare la réalisation des passages</a:t>
            </a:r>
            <a:endParaRPr/>
          </a:p>
        </p:txBody>
      </p:sp>
      <p:sp>
        <p:nvSpPr>
          <p:cNvPr id="104" name="Google Shape;104;p6"/>
          <p:cNvSpPr txBox="1"/>
          <p:nvPr/>
        </p:nvSpPr>
        <p:spPr>
          <a:xfrm>
            <a:off x="4490720" y="5339128"/>
            <a:ext cx="3210560" cy="461665"/>
          </a:xfrm>
          <a:prstGeom prst="rect">
            <a:avLst/>
          </a:prstGeom>
          <a:solidFill>
            <a:srgbClr val="F2F2F2"/>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fr-FR" sz="1200" u="none" cap="none" strike="noStrike">
                <a:solidFill>
                  <a:srgbClr val="000000"/>
                </a:solidFill>
                <a:latin typeface="Arial"/>
                <a:ea typeface="Arial"/>
                <a:cs typeface="Arial"/>
                <a:sym typeface="Arial"/>
              </a:rPr>
              <a:t>S’occupe d’obtenir l’accord des propriétaires (convention à retourner)</a:t>
            </a:r>
            <a:endParaRPr/>
          </a:p>
        </p:txBody>
      </p:sp>
      <p:sp>
        <p:nvSpPr>
          <p:cNvPr id="105" name="Google Shape;105;p6"/>
          <p:cNvSpPr/>
          <p:nvPr/>
        </p:nvSpPr>
        <p:spPr>
          <a:xfrm>
            <a:off x="9169985" y="5016634"/>
            <a:ext cx="844952" cy="877825"/>
          </a:xfrm>
          <a:prstGeom prst="mathMultiply">
            <a:avLst>
              <a:gd fmla="val 23520" name="adj1"/>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6" name="Google Shape;106;p6"/>
          <p:cNvSpPr/>
          <p:nvPr/>
        </p:nvSpPr>
        <p:spPr>
          <a:xfrm>
            <a:off x="8444210" y="4064068"/>
            <a:ext cx="567441" cy="68072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7" name="Google Shape;107;p6"/>
          <p:cNvSpPr txBox="1"/>
          <p:nvPr/>
        </p:nvSpPr>
        <p:spPr>
          <a:xfrm>
            <a:off x="8523971" y="4112041"/>
            <a:ext cx="487680"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3200" u="none" cap="none" strike="noStrike">
                <a:solidFill>
                  <a:schemeClr val="lt1"/>
                </a:solidFill>
                <a:latin typeface="Arial"/>
                <a:ea typeface="Arial"/>
                <a:cs typeface="Arial"/>
                <a:sym typeface="Arial"/>
              </a:rPr>
              <a:t>4</a:t>
            </a:r>
            <a:endParaRPr/>
          </a:p>
        </p:txBody>
      </p:sp>
      <p:sp>
        <p:nvSpPr>
          <p:cNvPr id="108" name="Google Shape;108;p6"/>
          <p:cNvSpPr txBox="1"/>
          <p:nvPr/>
        </p:nvSpPr>
        <p:spPr>
          <a:xfrm>
            <a:off x="9164051" y="4081263"/>
            <a:ext cx="2615876" cy="523220"/>
          </a:xfrm>
          <a:prstGeom prst="rect">
            <a:avLst/>
          </a:prstGeom>
          <a:solidFill>
            <a:schemeClr val="lt2"/>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1400" u="none" cap="none" strike="noStrike">
                <a:solidFill>
                  <a:schemeClr val="lt1"/>
                </a:solidFill>
                <a:latin typeface="Arial"/>
                <a:ea typeface="Arial"/>
                <a:cs typeface="Arial"/>
                <a:sym typeface="Arial"/>
              </a:rPr>
              <a:t>Bénévole volontaire : visite de réalisation</a:t>
            </a:r>
            <a:endParaRPr/>
          </a:p>
        </p:txBody>
      </p:sp>
      <p:sp>
        <p:nvSpPr>
          <p:cNvPr id="109" name="Google Shape;109;p6"/>
          <p:cNvSpPr/>
          <p:nvPr/>
        </p:nvSpPr>
        <p:spPr>
          <a:xfrm>
            <a:off x="9164051" y="2593506"/>
            <a:ext cx="2743469" cy="147056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7"/>
          <p:cNvSpPr txBox="1"/>
          <p:nvPr>
            <p:ph type="title"/>
          </p:nvPr>
        </p:nvSpPr>
        <p:spPr>
          <a:xfrm>
            <a:off x="540000" y="310132"/>
            <a:ext cx="4138923" cy="349702"/>
          </a:xfrm>
          <a:prstGeom prst="rect">
            <a:avLst/>
          </a:prstGeom>
          <a:solidFill>
            <a:schemeClr val="lt2"/>
          </a:solidFill>
          <a:ln>
            <a:noFill/>
          </a:ln>
        </p:spPr>
        <p:txBody>
          <a:bodyPr anchorCtr="0" anchor="t" bIns="0" lIns="36000" spcFirstLastPara="1" rIns="36000" wrap="square" tIns="72000">
            <a:spAutoFit/>
          </a:bodyPr>
          <a:lstStyle/>
          <a:p>
            <a:pPr indent="0" lvl="0" marL="0" rtl="0" algn="l">
              <a:lnSpc>
                <a:spcPct val="90000"/>
              </a:lnSpc>
              <a:spcBef>
                <a:spcPts val="0"/>
              </a:spcBef>
              <a:spcAft>
                <a:spcPts val="0"/>
              </a:spcAft>
              <a:buClr>
                <a:schemeClr val="lt1"/>
              </a:buClr>
              <a:buSzPts val="2000"/>
              <a:buFont typeface="Arial"/>
              <a:buNone/>
            </a:pPr>
            <a:r>
              <a:rPr b="1" lang="fr-FR"/>
              <a:t>1. La visite de diagnostic </a:t>
            </a:r>
            <a:endParaRPr/>
          </a:p>
        </p:txBody>
      </p:sp>
      <p:sp>
        <p:nvSpPr>
          <p:cNvPr id="115" name="Google Shape;115;p7"/>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26/10/2022</a:t>
            </a:r>
            <a:endParaRPr/>
          </a:p>
        </p:txBody>
      </p:sp>
      <p:sp>
        <p:nvSpPr>
          <p:cNvPr id="116" name="Google Shape;116;p7"/>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Titre de la présentation</a:t>
            </a:r>
            <a:endParaRPr/>
          </a:p>
        </p:txBody>
      </p:sp>
      <p:sp>
        <p:nvSpPr>
          <p:cNvPr id="117" name="Google Shape;117;p7"/>
          <p:cNvSpPr txBox="1"/>
          <p:nvPr>
            <p:ph idx="12" type="sldNum"/>
          </p:nvPr>
        </p:nvSpPr>
        <p:spPr>
          <a:xfrm>
            <a:off x="11408458" y="6234329"/>
            <a:ext cx="244742" cy="177638"/>
          </a:xfrm>
          <a:prstGeom prst="rect">
            <a:avLst/>
          </a:prstGeom>
          <a:noFill/>
          <a:ln>
            <a:noFill/>
          </a:ln>
        </p:spPr>
        <p:txBody>
          <a:bodyPr anchorCtr="0" anchor="ctr" bIns="18000" lIns="18000" spcFirstLastPara="1" rIns="18000" wrap="square" tIns="36000">
            <a:spAutoFit/>
          </a:bodyPr>
          <a:lstStyle/>
          <a:p>
            <a:pPr indent="0" lvl="0" marL="0" rtl="0" algn="ctr">
              <a:lnSpc>
                <a:spcPct val="100000"/>
              </a:lnSpc>
              <a:spcBef>
                <a:spcPts val="0"/>
              </a:spcBef>
              <a:spcAft>
                <a:spcPts val="0"/>
              </a:spcAft>
              <a:buSzPts val="800"/>
              <a:buNone/>
            </a:pPr>
            <a:fld id="{00000000-1234-1234-1234-123412341234}" type="slidenum">
              <a:rPr lang="fr-FR"/>
              <a:t>‹#›</a:t>
            </a:fld>
            <a:endParaRPr/>
          </a:p>
        </p:txBody>
      </p:sp>
      <p:sp>
        <p:nvSpPr>
          <p:cNvPr id="118" name="Google Shape;118;p7"/>
          <p:cNvSpPr txBox="1"/>
          <p:nvPr/>
        </p:nvSpPr>
        <p:spPr>
          <a:xfrm>
            <a:off x="677185" y="1012756"/>
            <a:ext cx="4026895" cy="1446550"/>
          </a:xfrm>
          <a:prstGeom prst="rect">
            <a:avLst/>
          </a:prstGeom>
          <a:solidFill>
            <a:srgbClr val="F2F2F2"/>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1600" u="none" cap="none" strike="noStrike">
                <a:solidFill>
                  <a:srgbClr val="000000"/>
                </a:solidFill>
                <a:latin typeface="Arial"/>
                <a:ea typeface="Arial"/>
                <a:cs typeface="Arial"/>
                <a:sym typeface="Arial"/>
              </a:rPr>
              <a:t>Organiser </a:t>
            </a:r>
            <a:r>
              <a:rPr b="0" i="0" lang="fr-FR" sz="1200" u="none" cap="none" strike="noStrike">
                <a:solidFill>
                  <a:srgbClr val="000000"/>
                </a:solidFill>
                <a:latin typeface="Arial"/>
                <a:ea typeface="Arial"/>
                <a:cs typeface="Arial"/>
                <a:sym typeface="Arial"/>
              </a:rPr>
              <a:t>: Prévoir un temps de visite d’une heure minimum, 1h30 / 2h serait un idéal ((éviter les créneaux du soir en hiver, faible visibilité)</a:t>
            </a:r>
            <a:endParaRPr/>
          </a:p>
          <a:p>
            <a:pPr indent="0" lvl="0" marL="0" marR="0" rtl="0" algn="l">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fr-FR" sz="1200" u="none" cap="none" strike="noStrike">
                <a:solidFill>
                  <a:srgbClr val="000000"/>
                </a:solidFill>
                <a:latin typeface="Arial"/>
                <a:ea typeface="Arial"/>
                <a:cs typeface="Arial"/>
                <a:sym typeface="Arial"/>
              </a:rPr>
              <a:t>Proposer que d’autres personnes intéressées soient présentes (voisins si déjà informés, président du conseil syndical …)</a:t>
            </a:r>
            <a:endParaRPr/>
          </a:p>
        </p:txBody>
      </p:sp>
      <p:sp>
        <p:nvSpPr>
          <p:cNvPr id="119" name="Google Shape;119;p7"/>
          <p:cNvSpPr txBox="1"/>
          <p:nvPr/>
        </p:nvSpPr>
        <p:spPr>
          <a:xfrm>
            <a:off x="677183" y="2721526"/>
            <a:ext cx="4026895" cy="1261884"/>
          </a:xfrm>
          <a:prstGeom prst="rect">
            <a:avLst/>
          </a:prstGeom>
          <a:solidFill>
            <a:srgbClr val="F2F2F2"/>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1600" u="none" cap="none" strike="noStrike">
                <a:solidFill>
                  <a:srgbClr val="000000"/>
                </a:solidFill>
                <a:latin typeface="Arial"/>
                <a:ea typeface="Arial"/>
                <a:cs typeface="Arial"/>
                <a:sym typeface="Arial"/>
              </a:rPr>
              <a:t>Apporter</a:t>
            </a:r>
            <a:r>
              <a:rPr b="0" i="0" lang="fr-FR" sz="1200" u="none" cap="none" strike="noStrike">
                <a:solidFill>
                  <a:srgbClr val="000000"/>
                </a:solidFill>
                <a:latin typeface="Arial"/>
                <a:ea typeface="Arial"/>
                <a:cs typeface="Arial"/>
                <a:sym typeface="Arial"/>
              </a:rPr>
              <a:t> : La carte fournie par le référent salarié (vue satellite) et la fiche « Diagnostic du jardin » à remplir sur place + de quoi noter et prendre des photos. </a:t>
            </a:r>
            <a:endParaRPr/>
          </a:p>
          <a:p>
            <a:pPr indent="0" lvl="0" marL="0" marR="0" rtl="0" algn="l">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fr-FR" sz="1200" u="none" cap="none" strike="noStrike">
                <a:solidFill>
                  <a:srgbClr val="000000"/>
                </a:solidFill>
                <a:latin typeface="Arial"/>
                <a:ea typeface="Arial"/>
                <a:cs typeface="Arial"/>
                <a:sym typeface="Arial"/>
              </a:rPr>
              <a:t>Si besoin, l’anti-sèche « Ecologie du hérisson » pour aider à répondre aux questions </a:t>
            </a:r>
            <a:endParaRPr/>
          </a:p>
        </p:txBody>
      </p:sp>
      <p:sp>
        <p:nvSpPr>
          <p:cNvPr id="120" name="Google Shape;120;p7"/>
          <p:cNvSpPr txBox="1"/>
          <p:nvPr/>
        </p:nvSpPr>
        <p:spPr>
          <a:xfrm>
            <a:off x="677183" y="4464052"/>
            <a:ext cx="4026895" cy="707886"/>
          </a:xfrm>
          <a:prstGeom prst="rect">
            <a:avLst/>
          </a:prstGeom>
          <a:solidFill>
            <a:srgbClr val="F2F2F2"/>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1600" u="none" cap="none" strike="noStrike">
                <a:solidFill>
                  <a:srgbClr val="000000"/>
                </a:solidFill>
                <a:latin typeface="Arial"/>
                <a:ea typeface="Arial"/>
                <a:cs typeface="Arial"/>
                <a:sym typeface="Arial"/>
              </a:rPr>
              <a:t>Echanger : </a:t>
            </a:r>
            <a:r>
              <a:rPr b="0" i="0" lang="fr-FR" sz="1200" u="none" cap="none" strike="noStrike">
                <a:solidFill>
                  <a:srgbClr val="000000"/>
                </a:solidFill>
                <a:latin typeface="Arial"/>
                <a:ea typeface="Arial"/>
                <a:cs typeface="Arial"/>
                <a:sym typeface="Arial"/>
              </a:rPr>
              <a:t>si besoin avec l’appui technique salarié ou le groupe de bénévoles si des questions apparaissent avant la visite. </a:t>
            </a:r>
            <a:endParaRPr/>
          </a:p>
        </p:txBody>
      </p:sp>
      <p:sp>
        <p:nvSpPr>
          <p:cNvPr id="121" name="Google Shape;121;p7"/>
          <p:cNvSpPr txBox="1"/>
          <p:nvPr/>
        </p:nvSpPr>
        <p:spPr>
          <a:xfrm>
            <a:off x="5049520" y="817807"/>
            <a:ext cx="6603600" cy="51936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7000"/>
              </a:lnSpc>
              <a:spcBef>
                <a:spcPts val="0"/>
              </a:spcBef>
              <a:spcAft>
                <a:spcPts val="0"/>
              </a:spcAft>
              <a:buClr>
                <a:srgbClr val="000000"/>
              </a:buClr>
              <a:buSzPts val="1200"/>
              <a:buFont typeface="Arial"/>
              <a:buAutoNum type="arabicPeriod"/>
            </a:pPr>
            <a:r>
              <a:rPr b="1" i="0" lang="fr-FR" sz="1200" u="none" cap="none" strike="noStrike">
                <a:solidFill>
                  <a:srgbClr val="000000"/>
                </a:solidFill>
                <a:latin typeface="Arial"/>
                <a:ea typeface="Arial"/>
                <a:cs typeface="Arial"/>
                <a:sym typeface="Arial"/>
              </a:rPr>
              <a:t>Echange avec la personne volontaire </a:t>
            </a:r>
            <a:endParaRPr/>
          </a:p>
          <a:p>
            <a:pPr indent="-285750" lvl="1" marL="742950" marR="0" rtl="0" algn="l">
              <a:lnSpc>
                <a:spcPct val="100000"/>
              </a:lnSpc>
              <a:spcBef>
                <a:spcPts val="800"/>
              </a:spcBef>
              <a:spcAft>
                <a:spcPts val="0"/>
              </a:spcAft>
              <a:buClr>
                <a:srgbClr val="000000"/>
              </a:buClr>
              <a:buSzPts val="1200"/>
              <a:buFont typeface="Courier New"/>
              <a:buChar char="o"/>
            </a:pPr>
            <a:r>
              <a:rPr b="0" i="0" lang="fr-FR" sz="1200" u="none" cap="none" strike="noStrike">
                <a:solidFill>
                  <a:srgbClr val="000000"/>
                </a:solidFill>
                <a:latin typeface="Arial"/>
                <a:ea typeface="Arial"/>
                <a:cs typeface="Arial"/>
                <a:sym typeface="Arial"/>
              </a:rPr>
              <a:t>Motivations et objectifs des personnes</a:t>
            </a:r>
            <a:endParaRPr/>
          </a:p>
          <a:p>
            <a:pPr indent="-285750" lvl="1" marL="742950" marR="0" rtl="0" algn="l">
              <a:lnSpc>
                <a:spcPct val="100000"/>
              </a:lnSpc>
              <a:spcBef>
                <a:spcPts val="800"/>
              </a:spcBef>
              <a:spcAft>
                <a:spcPts val="0"/>
              </a:spcAft>
              <a:buClr>
                <a:srgbClr val="000000"/>
              </a:buClr>
              <a:buSzPts val="1200"/>
              <a:buFont typeface="Courier New"/>
              <a:buChar char="o"/>
            </a:pPr>
            <a:r>
              <a:rPr b="0" i="0" lang="fr-FR" sz="1200" u="none" cap="none" strike="noStrike">
                <a:solidFill>
                  <a:srgbClr val="000000"/>
                </a:solidFill>
                <a:latin typeface="Arial"/>
                <a:ea typeface="Arial"/>
                <a:cs typeface="Arial"/>
                <a:sym typeface="Arial"/>
              </a:rPr>
              <a:t>Présentation de la LPO et du projet Passe Hérisson</a:t>
            </a:r>
            <a:endParaRPr/>
          </a:p>
          <a:p>
            <a:pPr indent="-285750" lvl="1" marL="742950" marR="0" rtl="0" algn="l">
              <a:lnSpc>
                <a:spcPct val="100000"/>
              </a:lnSpc>
              <a:spcBef>
                <a:spcPts val="800"/>
              </a:spcBef>
              <a:spcAft>
                <a:spcPts val="0"/>
              </a:spcAft>
              <a:buClr>
                <a:srgbClr val="000000"/>
              </a:buClr>
              <a:buSzPts val="1200"/>
              <a:buFont typeface="Courier New"/>
              <a:buChar char="o"/>
            </a:pPr>
            <a:r>
              <a:rPr b="0" i="0" lang="fr-FR" sz="1200" u="none" cap="none" strike="noStrike">
                <a:solidFill>
                  <a:srgbClr val="000000"/>
                </a:solidFill>
                <a:latin typeface="Arial"/>
                <a:ea typeface="Arial"/>
                <a:cs typeface="Arial"/>
                <a:sym typeface="Arial"/>
              </a:rPr>
              <a:t>Individus déjà observés ?  (périodes, lieux de passage …)</a:t>
            </a:r>
            <a:endParaRPr/>
          </a:p>
          <a:p>
            <a:pPr indent="-285750" lvl="1" marL="742950" marR="0" rtl="0" algn="l">
              <a:lnSpc>
                <a:spcPct val="100000"/>
              </a:lnSpc>
              <a:spcBef>
                <a:spcPts val="800"/>
              </a:spcBef>
              <a:spcAft>
                <a:spcPts val="0"/>
              </a:spcAft>
              <a:buClr>
                <a:srgbClr val="000000"/>
              </a:buClr>
              <a:buSzPts val="1200"/>
              <a:buFont typeface="Courier New"/>
              <a:buChar char="o"/>
            </a:pPr>
            <a:r>
              <a:rPr b="0" i="0" lang="fr-FR" sz="1200" u="none" cap="none" strike="noStrike">
                <a:solidFill>
                  <a:srgbClr val="000000"/>
                </a:solidFill>
                <a:latin typeface="Arial"/>
                <a:ea typeface="Arial"/>
                <a:cs typeface="Arial"/>
                <a:sym typeface="Arial"/>
              </a:rPr>
              <a:t>Actions déjà mises en place ? Quels résultats  ?</a:t>
            </a:r>
            <a:endParaRPr/>
          </a:p>
          <a:p>
            <a:pPr indent="-285750" lvl="1" marL="742950" marR="0" rtl="0" algn="l">
              <a:lnSpc>
                <a:spcPct val="100000"/>
              </a:lnSpc>
              <a:spcBef>
                <a:spcPts val="800"/>
              </a:spcBef>
              <a:spcAft>
                <a:spcPts val="0"/>
              </a:spcAft>
              <a:buClr>
                <a:srgbClr val="000000"/>
              </a:buClr>
              <a:buSzPts val="1200"/>
              <a:buFont typeface="Courier New"/>
              <a:buChar char="o"/>
            </a:pPr>
            <a:r>
              <a:rPr b="0" i="0" lang="fr-FR" sz="1200" u="none" cap="none" strike="noStrike">
                <a:solidFill>
                  <a:srgbClr val="000000"/>
                </a:solidFill>
                <a:latin typeface="Arial"/>
                <a:ea typeface="Arial"/>
                <a:cs typeface="Arial"/>
                <a:sym typeface="Arial"/>
              </a:rPr>
              <a:t>Qui s’occupe de l’entretien du jardin (personne, entreprise, service …) ?</a:t>
            </a:r>
            <a:endParaRPr/>
          </a:p>
          <a:p>
            <a:pPr indent="-285750" lvl="1" marL="742950" marR="0" rtl="0" algn="l">
              <a:lnSpc>
                <a:spcPct val="100000"/>
              </a:lnSpc>
              <a:spcBef>
                <a:spcPts val="800"/>
              </a:spcBef>
              <a:spcAft>
                <a:spcPts val="0"/>
              </a:spcAft>
              <a:buClr>
                <a:srgbClr val="000000"/>
              </a:buClr>
              <a:buSzPts val="1200"/>
              <a:buFont typeface="Courier New"/>
              <a:buChar char="o"/>
            </a:pPr>
            <a:r>
              <a:rPr b="0" i="0" lang="fr-FR" sz="1200" u="none" cap="none" strike="noStrike">
                <a:solidFill>
                  <a:srgbClr val="000000"/>
                </a:solidFill>
                <a:latin typeface="Arial"/>
                <a:ea typeface="Arial"/>
                <a:cs typeface="Arial"/>
                <a:sym typeface="Arial"/>
              </a:rPr>
              <a:t>Avez-vous des questions sur le hérisson (comportements, besoins, écologie …) ? </a:t>
            </a:r>
            <a:endParaRPr/>
          </a:p>
          <a:p>
            <a:pPr indent="0" lvl="0" marL="914400" marR="0" rtl="0" algn="l">
              <a:lnSpc>
                <a:spcPct val="107000"/>
              </a:lnSpc>
              <a:spcBef>
                <a:spcPts val="800"/>
              </a:spcBef>
              <a:spcAft>
                <a:spcPts val="0"/>
              </a:spcAft>
              <a:buNone/>
            </a:pPr>
            <a:r>
              <a:rPr b="0" i="0" lang="fr-FR" sz="1200" u="none" cap="none" strike="noStrike">
                <a:solidFill>
                  <a:srgbClr val="000000"/>
                </a:solidFill>
                <a:latin typeface="Arial"/>
                <a:ea typeface="Arial"/>
                <a:cs typeface="Arial"/>
                <a:sym typeface="Arial"/>
              </a:rPr>
              <a:t> </a:t>
            </a:r>
            <a:endParaRPr/>
          </a:p>
          <a:p>
            <a:pPr indent="0" lvl="0" marL="0" marR="0" rtl="0" algn="l">
              <a:lnSpc>
                <a:spcPct val="107000"/>
              </a:lnSpc>
              <a:spcBef>
                <a:spcPts val="800"/>
              </a:spcBef>
              <a:spcAft>
                <a:spcPts val="0"/>
              </a:spcAft>
              <a:buNone/>
            </a:pPr>
            <a:r>
              <a:rPr b="1" i="0" lang="fr-FR" sz="1200" u="none" cap="none" strike="noStrike">
                <a:solidFill>
                  <a:srgbClr val="000000"/>
                </a:solidFill>
                <a:latin typeface="Arial"/>
                <a:ea typeface="Arial"/>
                <a:cs typeface="Arial"/>
                <a:sym typeface="Arial"/>
              </a:rPr>
              <a:t>2.  Visite du jardin </a:t>
            </a:r>
            <a:r>
              <a:rPr b="0" i="0" lang="fr-FR" sz="1200" u="none" cap="none" strike="noStrike">
                <a:solidFill>
                  <a:srgbClr val="000000"/>
                </a:solidFill>
                <a:latin typeface="Arial"/>
                <a:ea typeface="Arial"/>
                <a:cs typeface="Arial"/>
                <a:sym typeface="Arial"/>
              </a:rPr>
              <a:t>(à l’aide de la fiche Diagnostic)</a:t>
            </a:r>
            <a:endParaRPr/>
          </a:p>
          <a:p>
            <a:pPr indent="0" lvl="0" marL="0" marR="0" rtl="0" algn="l">
              <a:lnSpc>
                <a:spcPct val="107000"/>
              </a:lnSpc>
              <a:spcBef>
                <a:spcPts val="800"/>
              </a:spcBef>
              <a:spcAft>
                <a:spcPts val="0"/>
              </a:spcAft>
              <a:buNone/>
            </a:pPr>
            <a:r>
              <a:rPr b="0" i="0" lang="fr-FR" sz="1200" u="none" cap="none" strike="noStrike">
                <a:solidFill>
                  <a:srgbClr val="000000"/>
                </a:solidFill>
                <a:latin typeface="Arial"/>
                <a:ea typeface="Arial"/>
                <a:cs typeface="Arial"/>
                <a:sym typeface="Arial"/>
              </a:rPr>
              <a:t>Remplir la fiche avec l’occupant et inscrire / expliquer au fur et à mesure les recommandations.</a:t>
            </a:r>
            <a:endParaRPr/>
          </a:p>
          <a:p>
            <a:pPr indent="0" lvl="0" marL="0" marR="0" rtl="0" algn="l">
              <a:lnSpc>
                <a:spcPct val="107000"/>
              </a:lnSpc>
              <a:spcBef>
                <a:spcPts val="800"/>
              </a:spcBef>
              <a:spcAft>
                <a:spcPts val="0"/>
              </a:spcAft>
              <a:buNone/>
            </a:pPr>
            <a:r>
              <a:rPr b="1" i="0" lang="fr-FR" sz="1200" u="none" cap="none" strike="noStrike">
                <a:solidFill>
                  <a:srgbClr val="000000"/>
                </a:solidFill>
                <a:latin typeface="Arial"/>
                <a:ea typeface="Arial"/>
                <a:cs typeface="Arial"/>
                <a:sym typeface="Arial"/>
              </a:rPr>
              <a:t>3. Synthèse et prochaines étapes</a:t>
            </a:r>
            <a:endParaRPr/>
          </a:p>
          <a:p>
            <a:pPr indent="0" lvl="0" marL="0" marR="0" rtl="0" algn="l">
              <a:lnSpc>
                <a:spcPct val="107000"/>
              </a:lnSpc>
              <a:spcBef>
                <a:spcPts val="800"/>
              </a:spcBef>
              <a:spcAft>
                <a:spcPts val="0"/>
              </a:spcAft>
              <a:buNone/>
            </a:pPr>
            <a:r>
              <a:rPr b="0" i="0" lang="fr-FR" sz="1200" u="none" cap="none" strike="noStrike">
                <a:solidFill>
                  <a:srgbClr val="000000"/>
                </a:solidFill>
                <a:latin typeface="Arial"/>
                <a:ea typeface="Arial"/>
                <a:cs typeface="Arial"/>
                <a:sym typeface="Arial"/>
              </a:rPr>
              <a:t> </a:t>
            </a:r>
            <a:r>
              <a:rPr lang="fr-FR" sz="1200"/>
              <a:t>Le bénévole relit le </a:t>
            </a:r>
            <a:r>
              <a:rPr b="0" i="0" lang="fr-FR" sz="1200" u="none" cap="none" strike="noStrike">
                <a:solidFill>
                  <a:srgbClr val="000000"/>
                </a:solidFill>
                <a:latin typeface="Arial"/>
                <a:ea typeface="Arial"/>
                <a:cs typeface="Arial"/>
                <a:sym typeface="Arial"/>
              </a:rPr>
              <a:t> diagnostic et m</a:t>
            </a:r>
            <a:r>
              <a:rPr lang="fr-FR" sz="1200"/>
              <a:t>et </a:t>
            </a:r>
            <a:r>
              <a:rPr b="0" i="0" lang="fr-FR" sz="1200" u="none" cap="none" strike="noStrike">
                <a:solidFill>
                  <a:srgbClr val="000000"/>
                </a:solidFill>
                <a:latin typeface="Arial"/>
                <a:ea typeface="Arial"/>
                <a:cs typeface="Arial"/>
                <a:sym typeface="Arial"/>
              </a:rPr>
              <a:t>en évidence des principes de gestion ou des aménagements que l’occupant peut appliquer dès à présent. </a:t>
            </a:r>
            <a:endParaRPr/>
          </a:p>
          <a:p>
            <a:pPr indent="0" lvl="0" marL="0" marR="0" rtl="0" algn="l">
              <a:lnSpc>
                <a:spcPct val="107000"/>
              </a:lnSpc>
              <a:spcBef>
                <a:spcPts val="800"/>
              </a:spcBef>
              <a:spcAft>
                <a:spcPts val="0"/>
              </a:spcAft>
              <a:buNone/>
            </a:pPr>
            <a:r>
              <a:rPr lang="fr-FR" sz="1200"/>
              <a:t>S’il propose une 2ème visite</a:t>
            </a:r>
            <a:r>
              <a:rPr b="0" i="0" lang="fr-FR" sz="1200" u="none" cap="none" strike="noStrike">
                <a:solidFill>
                  <a:srgbClr val="000000"/>
                </a:solidFill>
                <a:latin typeface="Arial"/>
                <a:ea typeface="Arial"/>
                <a:cs typeface="Arial"/>
                <a:sym typeface="Arial"/>
              </a:rPr>
              <a:t> pour réaliser des passages, </a:t>
            </a:r>
            <a:r>
              <a:rPr lang="fr-FR" sz="1200"/>
              <a:t>il précise</a:t>
            </a:r>
            <a:r>
              <a:rPr b="0" i="0" lang="fr-FR" sz="1200" u="none" cap="none" strike="noStrike">
                <a:solidFill>
                  <a:srgbClr val="000000"/>
                </a:solidFill>
                <a:latin typeface="Arial"/>
                <a:ea typeface="Arial"/>
                <a:cs typeface="Arial"/>
                <a:sym typeface="Arial"/>
              </a:rPr>
              <a:t> ce que chacun fait : convention à faire signer par la personne volontaire, matériel à rassembler …</a:t>
            </a:r>
            <a:endParaRPr/>
          </a:p>
          <a:p>
            <a:pPr indent="0" lvl="0" marL="0" marR="0" rtl="0" algn="l">
              <a:lnSpc>
                <a:spcPct val="107000"/>
              </a:lnSpc>
              <a:spcBef>
                <a:spcPts val="800"/>
              </a:spcBef>
              <a:spcAft>
                <a:spcPts val="0"/>
              </a:spcAft>
              <a:buNone/>
            </a:pPr>
            <a:r>
              <a:rPr b="1" i="0" lang="fr-FR" sz="1200" u="none" cap="none" strike="noStrike">
                <a:solidFill>
                  <a:srgbClr val="000000"/>
                </a:solidFill>
                <a:latin typeface="Arial"/>
                <a:ea typeface="Arial"/>
                <a:cs typeface="Arial"/>
                <a:sym typeface="Arial"/>
              </a:rPr>
              <a:t>Dans les jours suivants : </a:t>
            </a:r>
            <a:r>
              <a:rPr lang="fr-FR" sz="1200"/>
              <a:t>le bénévole envoie </a:t>
            </a:r>
            <a:r>
              <a:rPr b="0" i="0" lang="fr-FR" sz="1200" u="none" cap="none" strike="noStrike">
                <a:solidFill>
                  <a:srgbClr val="000000"/>
                </a:solidFill>
                <a:latin typeface="Arial"/>
                <a:ea typeface="Arial"/>
                <a:cs typeface="Arial"/>
                <a:sym typeface="Arial"/>
              </a:rPr>
              <a:t> par mail à l</a:t>
            </a:r>
            <a:r>
              <a:rPr lang="fr-FR" sz="1200"/>
              <a:t>’occupant </a:t>
            </a:r>
            <a:r>
              <a:rPr b="0" i="0" lang="fr-FR" sz="1200" u="none" cap="none" strike="noStrike">
                <a:solidFill>
                  <a:srgbClr val="000000"/>
                </a:solidFill>
                <a:latin typeface="Arial"/>
                <a:ea typeface="Arial"/>
                <a:cs typeface="Arial"/>
                <a:sym typeface="Arial"/>
              </a:rPr>
              <a:t>le scan du diagnostic de jardin et si besoin d’autres ressources (ex : Plan de construction gîte à hérisson, Fiche « j’ai trouvé un hérisson, que faire ? »…)</a:t>
            </a:r>
            <a:endParaRPr/>
          </a:p>
          <a:p>
            <a:pPr indent="0" lvl="0" marL="0" marR="0" rtl="0" algn="l">
              <a:lnSpc>
                <a:spcPct val="107000"/>
              </a:lnSpc>
              <a:spcBef>
                <a:spcPts val="80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122" name="Google Shape;122;p7"/>
          <p:cNvSpPr txBox="1"/>
          <p:nvPr/>
        </p:nvSpPr>
        <p:spPr>
          <a:xfrm>
            <a:off x="5161280" y="310132"/>
            <a:ext cx="6126482" cy="349702"/>
          </a:xfrm>
          <a:prstGeom prst="rect">
            <a:avLst/>
          </a:prstGeom>
          <a:solidFill>
            <a:srgbClr val="0087CD"/>
          </a:solidFill>
          <a:ln>
            <a:noFill/>
          </a:ln>
        </p:spPr>
        <p:txBody>
          <a:bodyPr anchorCtr="0" anchor="t" bIns="0" lIns="36000" spcFirstLastPara="1" rIns="36000" wrap="square" tIns="72000">
            <a:spAutoFit/>
          </a:bodyPr>
          <a:lstStyle/>
          <a:p>
            <a:pPr indent="0" lvl="0" marL="0" marR="0" rtl="0" algn="l">
              <a:lnSpc>
                <a:spcPct val="90000"/>
              </a:lnSpc>
              <a:spcBef>
                <a:spcPts val="0"/>
              </a:spcBef>
              <a:spcAft>
                <a:spcPts val="0"/>
              </a:spcAft>
              <a:buClr>
                <a:schemeClr val="lt1"/>
              </a:buClr>
              <a:buSzPts val="2000"/>
              <a:buFont typeface="Arial"/>
              <a:buNone/>
            </a:pPr>
            <a:r>
              <a:rPr b="1" i="0" lang="fr-FR" sz="2000" u="none" cap="none" strike="noStrike">
                <a:solidFill>
                  <a:schemeClr val="lt1"/>
                </a:solidFill>
                <a:latin typeface="Arial"/>
                <a:ea typeface="Arial"/>
                <a:cs typeface="Arial"/>
                <a:sym typeface="Arial"/>
              </a:rPr>
              <a:t>Proposition de déroulement</a:t>
            </a:r>
            <a:endParaRPr b="0" i="0" sz="2000" u="none" cap="none" strike="noStrik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8"/>
          <p:cNvSpPr txBox="1"/>
          <p:nvPr>
            <p:ph type="title"/>
          </p:nvPr>
        </p:nvSpPr>
        <p:spPr>
          <a:xfrm>
            <a:off x="540000" y="540000"/>
            <a:ext cx="4138923" cy="349702"/>
          </a:xfrm>
          <a:prstGeom prst="rect">
            <a:avLst/>
          </a:prstGeom>
          <a:solidFill>
            <a:schemeClr val="lt2"/>
          </a:solidFill>
          <a:ln>
            <a:noFill/>
          </a:ln>
        </p:spPr>
        <p:txBody>
          <a:bodyPr anchorCtr="0" anchor="t" bIns="0" lIns="36000" spcFirstLastPara="1" rIns="36000" wrap="square" tIns="72000">
            <a:spAutoFit/>
          </a:bodyPr>
          <a:lstStyle/>
          <a:p>
            <a:pPr indent="0" lvl="0" marL="0" rtl="0" algn="l">
              <a:lnSpc>
                <a:spcPct val="90000"/>
              </a:lnSpc>
              <a:spcBef>
                <a:spcPts val="0"/>
              </a:spcBef>
              <a:spcAft>
                <a:spcPts val="0"/>
              </a:spcAft>
              <a:buClr>
                <a:schemeClr val="lt1"/>
              </a:buClr>
              <a:buSzPts val="2000"/>
              <a:buFont typeface="Arial"/>
              <a:buNone/>
            </a:pPr>
            <a:r>
              <a:rPr b="1" lang="fr-FR"/>
              <a:t>2. La visite de réalisation</a:t>
            </a:r>
            <a:endParaRPr/>
          </a:p>
        </p:txBody>
      </p:sp>
      <p:sp>
        <p:nvSpPr>
          <p:cNvPr id="128" name="Google Shape;128;p8"/>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26/10/2022</a:t>
            </a:r>
            <a:endParaRPr/>
          </a:p>
        </p:txBody>
      </p:sp>
      <p:sp>
        <p:nvSpPr>
          <p:cNvPr id="129" name="Google Shape;129;p8"/>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Titre de la présentation</a:t>
            </a:r>
            <a:endParaRPr/>
          </a:p>
        </p:txBody>
      </p:sp>
      <p:sp>
        <p:nvSpPr>
          <p:cNvPr id="130" name="Google Shape;130;p8"/>
          <p:cNvSpPr txBox="1"/>
          <p:nvPr>
            <p:ph idx="12" type="sldNum"/>
          </p:nvPr>
        </p:nvSpPr>
        <p:spPr>
          <a:xfrm>
            <a:off x="11408458" y="6234329"/>
            <a:ext cx="244742" cy="177638"/>
          </a:xfrm>
          <a:prstGeom prst="rect">
            <a:avLst/>
          </a:prstGeom>
          <a:noFill/>
          <a:ln>
            <a:noFill/>
          </a:ln>
        </p:spPr>
        <p:txBody>
          <a:bodyPr anchorCtr="0" anchor="ctr" bIns="18000" lIns="18000" spcFirstLastPara="1" rIns="18000" wrap="square" tIns="36000">
            <a:spAutoFit/>
          </a:bodyPr>
          <a:lstStyle/>
          <a:p>
            <a:pPr indent="0" lvl="0" marL="0" rtl="0" algn="ctr">
              <a:lnSpc>
                <a:spcPct val="100000"/>
              </a:lnSpc>
              <a:spcBef>
                <a:spcPts val="0"/>
              </a:spcBef>
              <a:spcAft>
                <a:spcPts val="0"/>
              </a:spcAft>
              <a:buSzPts val="800"/>
              <a:buNone/>
            </a:pPr>
            <a:fld id="{00000000-1234-1234-1234-123412341234}" type="slidenum">
              <a:rPr lang="fr-FR"/>
              <a:t>‹#›</a:t>
            </a:fld>
            <a:endParaRPr/>
          </a:p>
        </p:txBody>
      </p:sp>
      <p:sp>
        <p:nvSpPr>
          <p:cNvPr id="131" name="Google Shape;131;p8"/>
          <p:cNvSpPr txBox="1"/>
          <p:nvPr/>
        </p:nvSpPr>
        <p:spPr>
          <a:xfrm>
            <a:off x="5161280" y="1047675"/>
            <a:ext cx="6126482" cy="3365217"/>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0" i="0" lang="fr-FR" sz="1200" u="none" cap="none" strike="noStrike">
                <a:solidFill>
                  <a:srgbClr val="000000"/>
                </a:solidFill>
                <a:latin typeface="Arial"/>
                <a:ea typeface="Arial"/>
                <a:cs typeface="Arial"/>
                <a:sym typeface="Arial"/>
              </a:rPr>
              <a:t>Le bénévole LPO revient sur site pour : </a:t>
            </a:r>
            <a:endParaRPr/>
          </a:p>
          <a:p>
            <a:pPr indent="0" lvl="0" marL="0" marR="0" rtl="0" algn="l">
              <a:lnSpc>
                <a:spcPct val="107000"/>
              </a:lnSpc>
              <a:spcBef>
                <a:spcPts val="800"/>
              </a:spcBef>
              <a:spcAft>
                <a:spcPts val="0"/>
              </a:spcAft>
              <a:buNone/>
            </a:pPr>
            <a:r>
              <a:t/>
            </a:r>
            <a:endParaRPr b="0" i="0" sz="1200" u="none" cap="none" strike="noStrike">
              <a:solidFill>
                <a:srgbClr val="000000"/>
              </a:solidFill>
              <a:latin typeface="Arial"/>
              <a:ea typeface="Arial"/>
              <a:cs typeface="Arial"/>
              <a:sym typeface="Arial"/>
            </a:endParaRPr>
          </a:p>
          <a:p>
            <a:pPr indent="-285750" lvl="0" marL="285750" marR="0" rtl="0" algn="l">
              <a:lnSpc>
                <a:spcPct val="107000"/>
              </a:lnSpc>
              <a:spcBef>
                <a:spcPts val="800"/>
              </a:spcBef>
              <a:spcAft>
                <a:spcPts val="0"/>
              </a:spcAft>
              <a:buClr>
                <a:srgbClr val="000000"/>
              </a:buClr>
              <a:buSzPts val="1200"/>
              <a:buFont typeface="Arial"/>
              <a:buChar char="-"/>
            </a:pPr>
            <a:r>
              <a:rPr b="0" i="0" lang="fr-FR" sz="1200" u="none" cap="none" strike="noStrike">
                <a:solidFill>
                  <a:srgbClr val="000000"/>
                </a:solidFill>
                <a:latin typeface="Arial"/>
                <a:ea typeface="Arial"/>
                <a:cs typeface="Arial"/>
                <a:sym typeface="Arial"/>
              </a:rPr>
              <a:t>Conseiller l’occupant sur les aménagements qu’il peut faire en autonomie depuis la 1e visite (aller voir, confirmer le bon positionnement, répondre à de nouvelles questions …)</a:t>
            </a:r>
            <a:endParaRPr/>
          </a:p>
          <a:p>
            <a:pPr indent="-285750" lvl="0" marL="285750" marR="0" rtl="0" algn="l">
              <a:lnSpc>
                <a:spcPct val="107000"/>
              </a:lnSpc>
              <a:spcBef>
                <a:spcPts val="800"/>
              </a:spcBef>
              <a:spcAft>
                <a:spcPts val="0"/>
              </a:spcAft>
              <a:buClr>
                <a:srgbClr val="000000"/>
              </a:buClr>
              <a:buSzPts val="1200"/>
              <a:buFont typeface="Arial"/>
              <a:buChar char="-"/>
            </a:pPr>
            <a:r>
              <a:rPr b="0" i="0" lang="fr-FR" sz="1200" u="none" cap="none" strike="noStrike">
                <a:solidFill>
                  <a:srgbClr val="000000"/>
                </a:solidFill>
                <a:latin typeface="Arial"/>
                <a:ea typeface="Arial"/>
                <a:cs typeface="Arial"/>
                <a:sym typeface="Arial"/>
              </a:rPr>
              <a:t>Percer le grillage et poser le(s) panonceau(x)</a:t>
            </a:r>
            <a:endParaRPr/>
          </a:p>
          <a:p>
            <a:pPr indent="-285750" lvl="0" marL="285750" marR="0" rtl="0" algn="l">
              <a:lnSpc>
                <a:spcPct val="107000"/>
              </a:lnSpc>
              <a:spcBef>
                <a:spcPts val="800"/>
              </a:spcBef>
              <a:spcAft>
                <a:spcPts val="0"/>
              </a:spcAft>
              <a:buClr>
                <a:srgbClr val="000000"/>
              </a:buClr>
              <a:buSzPts val="1200"/>
              <a:buFont typeface="Arial"/>
              <a:buChar char="-"/>
            </a:pPr>
            <a:r>
              <a:rPr b="0" i="0" lang="fr-FR" sz="1200" u="none" cap="none" strike="noStrike">
                <a:solidFill>
                  <a:srgbClr val="000000"/>
                </a:solidFill>
                <a:latin typeface="Arial"/>
                <a:ea typeface="Arial"/>
                <a:cs typeface="Arial"/>
                <a:sym typeface="Arial"/>
              </a:rPr>
              <a:t> Assister l’occupant s’il souhaite percer lui-même un mur avec une carotteuse, fournie par ses soins (diamètre 15 cm)</a:t>
            </a:r>
            <a:endParaRPr/>
          </a:p>
          <a:p>
            <a:pPr indent="-285750" lvl="0" marL="285750" marR="0" rtl="0" algn="l">
              <a:lnSpc>
                <a:spcPct val="107000"/>
              </a:lnSpc>
              <a:spcBef>
                <a:spcPts val="800"/>
              </a:spcBef>
              <a:spcAft>
                <a:spcPts val="0"/>
              </a:spcAft>
              <a:buClr>
                <a:srgbClr val="000000"/>
              </a:buClr>
              <a:buSzPts val="1200"/>
              <a:buFont typeface="Arial"/>
              <a:buChar char="-"/>
            </a:pPr>
            <a:r>
              <a:rPr b="0" i="0" lang="fr-FR" sz="1200" u="none" cap="none" strike="noStrike">
                <a:solidFill>
                  <a:srgbClr val="000000"/>
                </a:solidFill>
                <a:latin typeface="Arial"/>
                <a:ea typeface="Arial"/>
                <a:cs typeface="Arial"/>
                <a:sym typeface="Arial"/>
              </a:rPr>
              <a:t>Prendre des photos </a:t>
            </a:r>
            <a:endParaRPr/>
          </a:p>
          <a:p>
            <a:pPr indent="-285750" lvl="0" marL="285750" marR="0" rtl="0" algn="l">
              <a:lnSpc>
                <a:spcPct val="107000"/>
              </a:lnSpc>
              <a:spcBef>
                <a:spcPts val="800"/>
              </a:spcBef>
              <a:spcAft>
                <a:spcPts val="0"/>
              </a:spcAft>
              <a:buClr>
                <a:srgbClr val="000000"/>
              </a:buClr>
              <a:buSzPts val="1200"/>
              <a:buFont typeface="Arial"/>
              <a:buChar char="-"/>
            </a:pPr>
            <a:r>
              <a:rPr b="0" i="0" lang="fr-FR" sz="1200" u="none" cap="none" strike="noStrike">
                <a:solidFill>
                  <a:srgbClr val="000000"/>
                </a:solidFill>
                <a:latin typeface="Arial"/>
                <a:ea typeface="Arial"/>
                <a:cs typeface="Arial"/>
                <a:sym typeface="Arial"/>
              </a:rPr>
              <a:t>Proposer à l’occupant d’aller plus loin :  connaissance de voisins ou d’autres personnes pouvant être intéressés ? Intérêt pour devenir Refuge LPO ? Intérêt pour suivre la mission Hérisson (tunnel à empreintes) ? </a:t>
            </a:r>
            <a:endParaRPr/>
          </a:p>
          <a:p>
            <a:pPr indent="0" lvl="0" marL="0" marR="0" rtl="0" algn="l">
              <a:lnSpc>
                <a:spcPct val="107000"/>
              </a:lnSpc>
              <a:spcBef>
                <a:spcPts val="80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132" name="Google Shape;132;p8"/>
          <p:cNvSpPr txBox="1"/>
          <p:nvPr/>
        </p:nvSpPr>
        <p:spPr>
          <a:xfrm>
            <a:off x="5161280" y="540000"/>
            <a:ext cx="6126482" cy="349702"/>
          </a:xfrm>
          <a:prstGeom prst="rect">
            <a:avLst/>
          </a:prstGeom>
          <a:solidFill>
            <a:srgbClr val="0087CD"/>
          </a:solidFill>
          <a:ln>
            <a:noFill/>
          </a:ln>
        </p:spPr>
        <p:txBody>
          <a:bodyPr anchorCtr="0" anchor="t" bIns="0" lIns="36000" spcFirstLastPara="1" rIns="36000" wrap="square" tIns="72000">
            <a:spAutoFit/>
          </a:bodyPr>
          <a:lstStyle/>
          <a:p>
            <a:pPr indent="0" lvl="0" marL="0" marR="0" rtl="0" algn="l">
              <a:lnSpc>
                <a:spcPct val="90000"/>
              </a:lnSpc>
              <a:spcBef>
                <a:spcPts val="0"/>
              </a:spcBef>
              <a:spcAft>
                <a:spcPts val="0"/>
              </a:spcAft>
              <a:buClr>
                <a:schemeClr val="lt1"/>
              </a:buClr>
              <a:buSzPts val="2000"/>
              <a:buFont typeface="Arial"/>
              <a:buNone/>
            </a:pPr>
            <a:r>
              <a:rPr b="1" i="0" lang="fr-FR" sz="2000" u="none" cap="none" strike="noStrike">
                <a:solidFill>
                  <a:schemeClr val="lt1"/>
                </a:solidFill>
                <a:latin typeface="Arial"/>
                <a:ea typeface="Arial"/>
                <a:cs typeface="Arial"/>
                <a:sym typeface="Arial"/>
              </a:rPr>
              <a:t>Objet</a:t>
            </a:r>
            <a:endParaRPr b="0" i="0" sz="2000" u="none" cap="none" strike="noStrike">
              <a:solidFill>
                <a:schemeClr val="lt1"/>
              </a:solidFill>
              <a:latin typeface="Arial"/>
              <a:ea typeface="Arial"/>
              <a:cs typeface="Arial"/>
              <a:sym typeface="Arial"/>
            </a:endParaRPr>
          </a:p>
        </p:txBody>
      </p:sp>
      <p:sp>
        <p:nvSpPr>
          <p:cNvPr id="133" name="Google Shape;133;p8"/>
          <p:cNvSpPr txBox="1"/>
          <p:nvPr/>
        </p:nvSpPr>
        <p:spPr>
          <a:xfrm>
            <a:off x="677184" y="1060202"/>
            <a:ext cx="4026900" cy="4032900"/>
          </a:xfrm>
          <a:prstGeom prst="rect">
            <a:avLst/>
          </a:prstGeom>
          <a:solidFill>
            <a:srgbClr val="F2F2F2"/>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1600" u="none" cap="none" strike="noStrike">
                <a:solidFill>
                  <a:srgbClr val="000000"/>
                </a:solidFill>
                <a:latin typeface="Arial"/>
                <a:ea typeface="Arial"/>
                <a:cs typeface="Arial"/>
                <a:sym typeface="Arial"/>
              </a:rPr>
              <a:t>Organiser </a:t>
            </a:r>
            <a:r>
              <a:rPr b="0" i="0" lang="fr-FR" sz="1200" u="none" cap="none" strike="noStrike">
                <a:solidFill>
                  <a:srgbClr val="000000"/>
                </a:solidFill>
                <a:latin typeface="Arial"/>
                <a:ea typeface="Arial"/>
                <a:cs typeface="Arial"/>
                <a:sym typeface="Arial"/>
              </a:rPr>
              <a:t>: </a:t>
            </a:r>
            <a:endParaRPr/>
          </a:p>
          <a:p>
            <a:pPr indent="0" lvl="0" marL="0" marR="0" rtl="0" algn="l">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fr-FR" sz="1200" u="sng" cap="none" strike="noStrike">
                <a:solidFill>
                  <a:srgbClr val="000000"/>
                </a:solidFill>
                <a:latin typeface="Arial"/>
                <a:ea typeface="Arial"/>
                <a:cs typeface="Arial"/>
                <a:sym typeface="Arial"/>
              </a:rPr>
              <a:t>Côté occupant du  jardin participant : </a:t>
            </a:r>
            <a:endParaRPr/>
          </a:p>
          <a:p>
            <a:pPr indent="0" lvl="0" marL="0" marR="0" rtl="0" algn="l">
              <a:lnSpc>
                <a:spcPct val="100000"/>
              </a:lnSpc>
              <a:spcBef>
                <a:spcPts val="0"/>
              </a:spcBef>
              <a:spcAft>
                <a:spcPts val="0"/>
              </a:spcAft>
              <a:buNone/>
            </a:pPr>
            <a:r>
              <a:t/>
            </a:r>
            <a:endParaRPr b="0" i="0" sz="12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fr-FR" sz="1200" u="none" cap="none" strike="noStrike">
                <a:solidFill>
                  <a:srgbClr val="000000"/>
                </a:solidFill>
                <a:latin typeface="Arial"/>
                <a:ea typeface="Arial"/>
                <a:cs typeface="Arial"/>
                <a:sym typeface="Arial"/>
              </a:rPr>
              <a:t>renvoie la convention signée avec l’accord de l’ensemble des propriétaires (propriétaire du terrain si c’est le locataire, des propriétaires voisins ou du conseil syndical si concerné). </a:t>
            </a:r>
            <a:endParaRPr/>
          </a:p>
          <a:p>
            <a:pPr indent="0" lvl="0" marL="0" marR="0" rtl="0" algn="l">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fr-FR" sz="1200" u="none" cap="none" strike="noStrike">
                <a:solidFill>
                  <a:srgbClr val="000000"/>
                </a:solidFill>
                <a:latin typeface="Arial"/>
                <a:ea typeface="Arial"/>
                <a:cs typeface="Arial"/>
                <a:sym typeface="Arial"/>
              </a:rPr>
              <a:t>Si nécessaire, il ou elle se charge de rassembler du petit matériel (briques ou bûches pour créer un escalier par exemple ...)</a:t>
            </a:r>
            <a:endParaRPr/>
          </a:p>
          <a:p>
            <a:pPr indent="0" lvl="0" marL="0" marR="0" rtl="0" algn="l">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fr-FR" sz="1200" u="sng" cap="none" strike="noStrike">
                <a:solidFill>
                  <a:srgbClr val="000000"/>
                </a:solidFill>
                <a:latin typeface="Arial"/>
                <a:ea typeface="Arial"/>
                <a:cs typeface="Arial"/>
                <a:sym typeface="Arial"/>
              </a:rPr>
              <a:t>Côté bénévole :</a:t>
            </a:r>
            <a:endParaRPr/>
          </a:p>
          <a:p>
            <a:pPr indent="0" lvl="0" marL="0" marR="0" rtl="0" algn="l">
              <a:lnSpc>
                <a:spcPct val="100000"/>
              </a:lnSpc>
              <a:spcBef>
                <a:spcPts val="0"/>
              </a:spcBef>
              <a:spcAft>
                <a:spcPts val="0"/>
              </a:spcAft>
              <a:buNone/>
            </a:pPr>
            <a:r>
              <a:t/>
            </a:r>
            <a:endParaRPr b="0" i="0" sz="1200" u="sng"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lang="fr-FR" sz="1200"/>
              <a:t>relance </a:t>
            </a:r>
            <a:r>
              <a:rPr b="0" i="0" lang="fr-FR" sz="1200" u="none" cap="none" strike="noStrike">
                <a:solidFill>
                  <a:srgbClr val="000000"/>
                </a:solidFill>
                <a:latin typeface="Arial"/>
                <a:ea typeface="Arial"/>
                <a:cs typeface="Arial"/>
                <a:sym typeface="Arial"/>
              </a:rPr>
              <a:t>en l’absence de nouvelle sous 1 mois. </a:t>
            </a:r>
            <a:endParaRPr sz="1200"/>
          </a:p>
          <a:p>
            <a:pPr indent="0" lvl="0" marL="0" marR="0" rtl="0" algn="l">
              <a:lnSpc>
                <a:spcPct val="100000"/>
              </a:lnSpc>
              <a:spcBef>
                <a:spcPts val="0"/>
              </a:spcBef>
              <a:spcAft>
                <a:spcPts val="0"/>
              </a:spcAft>
              <a:buNone/>
            </a:pPr>
            <a:r>
              <a:rPr lang="fr-FR" sz="1200"/>
              <a:t>vérifie l’accord de toutes les parties avant deprévoir  2ème visite</a:t>
            </a:r>
            <a:endParaRPr sz="1200"/>
          </a:p>
          <a:p>
            <a:pPr indent="0" lvl="0" marL="0" marR="0" rtl="0" algn="l">
              <a:lnSpc>
                <a:spcPct val="100000"/>
              </a:lnSpc>
              <a:spcBef>
                <a:spcPts val="0"/>
              </a:spcBef>
              <a:spcAft>
                <a:spcPts val="0"/>
              </a:spcAft>
              <a:buNone/>
            </a:pPr>
            <a:r>
              <a:rPr lang="fr-FR" sz="1200"/>
              <a:t>in</a:t>
            </a:r>
            <a:r>
              <a:rPr b="0" i="0" lang="fr-FR" sz="1200" u="none" cap="none" strike="noStrike">
                <a:solidFill>
                  <a:srgbClr val="000000"/>
                </a:solidFill>
                <a:latin typeface="Arial"/>
                <a:ea typeface="Arial"/>
                <a:cs typeface="Arial"/>
                <a:sym typeface="Arial"/>
              </a:rPr>
              <a:t>forme</a:t>
            </a:r>
            <a:r>
              <a:rPr lang="fr-FR" sz="1200"/>
              <a:t> </a:t>
            </a:r>
            <a:r>
              <a:rPr b="0" i="0" lang="fr-FR" sz="1200" u="none" cap="none" strike="noStrike">
                <a:solidFill>
                  <a:srgbClr val="000000"/>
                </a:solidFill>
                <a:latin typeface="Arial"/>
                <a:ea typeface="Arial"/>
                <a:cs typeface="Arial"/>
                <a:sym typeface="Arial"/>
              </a:rPr>
              <a:t>l’ensemble des propriétaires de la date de création du passage (adresses mails demandés dans la convention).</a:t>
            </a:r>
            <a:endParaRPr/>
          </a:p>
        </p:txBody>
      </p:sp>
      <p:sp>
        <p:nvSpPr>
          <p:cNvPr id="134" name="Google Shape;134;p8"/>
          <p:cNvSpPr txBox="1"/>
          <p:nvPr/>
        </p:nvSpPr>
        <p:spPr>
          <a:xfrm>
            <a:off x="677184" y="5072187"/>
            <a:ext cx="4026895" cy="523220"/>
          </a:xfrm>
          <a:prstGeom prst="rect">
            <a:avLst/>
          </a:prstGeom>
          <a:solidFill>
            <a:srgbClr val="F2F2F2"/>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fr-FR" sz="1600" u="none" cap="none" strike="noStrike">
                <a:solidFill>
                  <a:srgbClr val="000000"/>
                </a:solidFill>
                <a:latin typeface="Arial"/>
                <a:ea typeface="Arial"/>
                <a:cs typeface="Arial"/>
                <a:sym typeface="Arial"/>
              </a:rPr>
              <a:t>Apporter</a:t>
            </a:r>
            <a:r>
              <a:rPr b="0" i="0" lang="fr-FR" sz="1200" u="none" cap="none" strike="noStrike">
                <a:solidFill>
                  <a:srgbClr val="000000"/>
                </a:solidFill>
                <a:latin typeface="Arial"/>
                <a:ea typeface="Arial"/>
                <a:cs typeface="Arial"/>
                <a:sym typeface="Arial"/>
              </a:rPr>
              <a:t> : la gabarit 15 cm, les pinces adéquates pour sectionner le grillage, les panonceaux à clipser</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g305df172e63_0_0"/>
          <p:cNvSpPr txBox="1"/>
          <p:nvPr>
            <p:ph type="title"/>
          </p:nvPr>
        </p:nvSpPr>
        <p:spPr>
          <a:xfrm>
            <a:off x="540000" y="540000"/>
            <a:ext cx="2572200" cy="349800"/>
          </a:xfrm>
          <a:prstGeom prst="rect">
            <a:avLst/>
          </a:prstGeom>
        </p:spPr>
        <p:txBody>
          <a:bodyPr anchorCtr="0" anchor="t" bIns="0" lIns="36000" spcFirstLastPara="1" rIns="36000" wrap="square" tIns="72000">
            <a:spAutoFit/>
          </a:bodyPr>
          <a:lstStyle/>
          <a:p>
            <a:pPr indent="0" lvl="0" marL="0" rtl="0" algn="l">
              <a:spcBef>
                <a:spcPts val="0"/>
              </a:spcBef>
              <a:spcAft>
                <a:spcPts val="0"/>
              </a:spcAft>
              <a:buNone/>
            </a:pPr>
            <a:r>
              <a:rPr lang="fr-FR"/>
              <a:t>Gabarit 15cm</a:t>
            </a:r>
            <a:endParaRPr/>
          </a:p>
        </p:txBody>
      </p:sp>
      <p:sp>
        <p:nvSpPr>
          <p:cNvPr id="141" name="Google Shape;141;g305df172e63_0_0"/>
          <p:cNvSpPr txBox="1"/>
          <p:nvPr>
            <p:ph idx="12" type="sldNum"/>
          </p:nvPr>
        </p:nvSpPr>
        <p:spPr>
          <a:xfrm>
            <a:off x="11408458" y="6234329"/>
            <a:ext cx="244800" cy="177600"/>
          </a:xfrm>
          <a:prstGeom prst="rect">
            <a:avLst/>
          </a:prstGeom>
        </p:spPr>
        <p:txBody>
          <a:bodyPr anchorCtr="0" anchor="ctr" bIns="18000" lIns="18000" spcFirstLastPara="1" rIns="18000" wrap="square" tIns="36000">
            <a:spAutoFit/>
          </a:bodyPr>
          <a:lstStyle/>
          <a:p>
            <a:pPr indent="0" lvl="0" marL="0" rtl="0" algn="ctr">
              <a:spcBef>
                <a:spcPts val="0"/>
              </a:spcBef>
              <a:spcAft>
                <a:spcPts val="0"/>
              </a:spcAft>
              <a:buClr>
                <a:srgbClr val="000000"/>
              </a:buClr>
              <a:buSzPts val="800"/>
              <a:buFont typeface="Arial"/>
              <a:buNone/>
            </a:pPr>
            <a:fld id="{00000000-1234-1234-1234-123412341234}" type="slidenum">
              <a:rPr lang="fr-FR"/>
              <a:t>‹#›</a:t>
            </a:fld>
            <a:endParaRPr/>
          </a:p>
        </p:txBody>
      </p:sp>
      <p:sp>
        <p:nvSpPr>
          <p:cNvPr id="142" name="Google Shape;142;g305df172e63_0_0"/>
          <p:cNvSpPr txBox="1"/>
          <p:nvPr>
            <p:ph idx="1" type="body"/>
          </p:nvPr>
        </p:nvSpPr>
        <p:spPr>
          <a:xfrm>
            <a:off x="1666800" y="1512680"/>
            <a:ext cx="9216900" cy="36000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fr-FR">
                <a:highlight>
                  <a:srgbClr val="FFFF00"/>
                </a:highlight>
              </a:rPr>
              <a:t>Faire un gabarit de 15cm de diamètre qui sera à imprimer et découper dans un carton / une feuille</a:t>
            </a:r>
            <a:endParaRPr>
              <a:highlight>
                <a:srgbClr val="FFFF00"/>
              </a:high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38"/>
          <p:cNvSpPr/>
          <p:nvPr>
            <p:ph idx="1" type="body"/>
          </p:nvPr>
        </p:nvSpPr>
        <p:spPr>
          <a:xfrm>
            <a:off x="835200" y="539999"/>
            <a:ext cx="6300000" cy="5778000"/>
          </a:xfrm>
          <a:prstGeom prst="round2DiagRect">
            <a:avLst>
              <a:gd fmla="val 22602" name="adj1"/>
              <a:gd fmla="val 0" name="adj2"/>
            </a:avLst>
          </a:prstGeom>
          <a:solidFill>
            <a:schemeClr val="dk2"/>
          </a:solidFill>
          <a:ln>
            <a:noFill/>
          </a:ln>
        </p:spPr>
        <p:txBody>
          <a:bodyPr anchorCtr="0" anchor="t" bIns="0" lIns="252000" spcFirstLastPara="1" rIns="0" wrap="square" tIns="468000">
            <a:noAutofit/>
          </a:bodyPr>
          <a:lstStyle/>
          <a:p>
            <a:pPr indent="0" lvl="0" marL="0" rtl="0" algn="l">
              <a:lnSpc>
                <a:spcPct val="90000"/>
              </a:lnSpc>
              <a:spcBef>
                <a:spcPts val="0"/>
              </a:spcBef>
              <a:spcAft>
                <a:spcPts val="0"/>
              </a:spcAft>
              <a:buClr>
                <a:schemeClr val="lt1"/>
              </a:buClr>
              <a:buSzPts val="3200"/>
              <a:buNone/>
            </a:pPr>
            <a:r>
              <a:rPr b="1" lang="fr-FR"/>
              <a:t>LES CONSEILS AU JARDIN</a:t>
            </a:r>
            <a:endParaRPr/>
          </a:p>
        </p:txBody>
      </p:sp>
      <p:sp>
        <p:nvSpPr>
          <p:cNvPr id="148" name="Google Shape;148;p38"/>
          <p:cNvSpPr txBox="1"/>
          <p:nvPr>
            <p:ph type="title"/>
          </p:nvPr>
        </p:nvSpPr>
        <p:spPr>
          <a:xfrm rot="-5400000">
            <a:off x="-268193" y="1348194"/>
            <a:ext cx="1911587" cy="295200"/>
          </a:xfrm>
          <a:prstGeom prst="rect">
            <a:avLst/>
          </a:prstGeom>
          <a:solidFill>
            <a:schemeClr val="lt2"/>
          </a:solidFill>
          <a:ln>
            <a:noFill/>
          </a:ln>
        </p:spPr>
        <p:txBody>
          <a:bodyPr anchorCtr="0" anchor="t" bIns="0" lIns="90000" spcFirstLastPara="1" rIns="36000" wrap="square" tIns="417600">
            <a:noAutofit/>
          </a:bodyPr>
          <a:lstStyle/>
          <a:p>
            <a:pPr indent="0" lvl="0" marL="0" rtl="0" algn="r">
              <a:lnSpc>
                <a:spcPct val="90000"/>
              </a:lnSpc>
              <a:spcBef>
                <a:spcPts val="0"/>
              </a:spcBef>
              <a:spcAft>
                <a:spcPts val="0"/>
              </a:spcAft>
              <a:buClr>
                <a:schemeClr val="lt1"/>
              </a:buClr>
              <a:buSzPts val="1200"/>
              <a:buFont typeface="Arial"/>
              <a:buNone/>
            </a:pPr>
            <a:r>
              <a:rPr b="1" lang="fr-FR"/>
              <a:t>CHAPITRE 02</a:t>
            </a:r>
            <a:endParaRPr/>
          </a:p>
        </p:txBody>
      </p:sp>
      <p:sp>
        <p:nvSpPr>
          <p:cNvPr id="149" name="Google Shape;149;p38"/>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26/10/2022</a:t>
            </a:r>
            <a:endParaRPr/>
          </a:p>
        </p:txBody>
      </p:sp>
      <p:sp>
        <p:nvSpPr>
          <p:cNvPr id="150" name="Google Shape;150;p38"/>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Titre de la présentation</a:t>
            </a:r>
            <a:endParaRPr/>
          </a:p>
        </p:txBody>
      </p:sp>
      <p:sp>
        <p:nvSpPr>
          <p:cNvPr id="151" name="Google Shape;151;p38"/>
          <p:cNvSpPr txBox="1"/>
          <p:nvPr>
            <p:ph idx="12" type="sldNum"/>
          </p:nvPr>
        </p:nvSpPr>
        <p:spPr>
          <a:xfrm>
            <a:off x="0" y="6680362"/>
            <a:ext cx="180000" cy="180000"/>
          </a:xfrm>
          <a:prstGeom prst="rect">
            <a:avLst/>
          </a:prstGeom>
          <a:noFill/>
          <a:ln cap="flat" cmpd="sng" w="9525">
            <a:solidFill>
              <a:schemeClr val="accent1">
                <a:alpha val="0"/>
              </a:schemeClr>
            </a:solidFill>
            <a:prstDash val="solid"/>
            <a:round/>
            <a:headEnd len="sm" w="sm" type="none"/>
            <a:tailEnd len="sm" w="sm" type="none"/>
          </a:ln>
        </p:spPr>
        <p:txBody>
          <a:bodyPr anchorCtr="0" anchor="ctr" bIns="18000" lIns="18000" spcFirstLastPara="1" rIns="18000" wrap="square" tIns="36000">
            <a:spAutoFit/>
          </a:bodyPr>
          <a:lstStyle/>
          <a:p>
            <a:pPr indent="0" lvl="0" marL="0" rtl="0" algn="ctr">
              <a:lnSpc>
                <a:spcPct val="100000"/>
              </a:lnSpc>
              <a:spcBef>
                <a:spcPts val="0"/>
              </a:spcBef>
              <a:spcAft>
                <a:spcPts val="0"/>
              </a:spcAft>
              <a:buSzPts val="800"/>
              <a:buNone/>
            </a:pPr>
            <a:fld id="{00000000-1234-1234-1234-123412341234}" type="slidenum">
              <a:rPr lang="fr-FR"/>
              <a:t>‹#›</a:t>
            </a:fld>
            <a:endParaRPr/>
          </a:p>
        </p:txBody>
      </p:sp>
      <p:pic>
        <p:nvPicPr>
          <p:cNvPr id="152" name="Google Shape;152;p38"/>
          <p:cNvPicPr preferRelativeResize="0"/>
          <p:nvPr>
            <p:ph idx="2" type="pic"/>
          </p:nvPr>
        </p:nvPicPr>
        <p:blipFill rotWithShape="1">
          <a:blip r:embed="rId3">
            <a:alphaModFix/>
          </a:blip>
          <a:srcRect b="0" l="37578" r="11901" t="0"/>
          <a:stretch/>
        </p:blipFill>
        <p:spPr>
          <a:xfrm>
            <a:off x="7135200" y="539999"/>
            <a:ext cx="4518000" cy="5778000"/>
          </a:xfrm>
          <a:prstGeom prst="rect">
            <a:avLst/>
          </a:prstGeom>
          <a:solidFill>
            <a:srgbClr val="F2F2F2"/>
          </a:solid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9"/>
          <p:cNvSpPr txBox="1"/>
          <p:nvPr>
            <p:ph type="title"/>
          </p:nvPr>
        </p:nvSpPr>
        <p:spPr>
          <a:xfrm>
            <a:off x="539999" y="540000"/>
            <a:ext cx="9217025" cy="349702"/>
          </a:xfrm>
          <a:prstGeom prst="rect">
            <a:avLst/>
          </a:prstGeom>
          <a:solidFill>
            <a:schemeClr val="lt2"/>
          </a:solidFill>
          <a:ln>
            <a:noFill/>
          </a:ln>
        </p:spPr>
        <p:txBody>
          <a:bodyPr anchorCtr="0" anchor="t" bIns="0" lIns="36000" spcFirstLastPara="1" rIns="36000" wrap="square" tIns="72000">
            <a:spAutoFit/>
          </a:bodyPr>
          <a:lstStyle/>
          <a:p>
            <a:pPr indent="0" lvl="0" marL="0" rtl="0" algn="l">
              <a:lnSpc>
                <a:spcPct val="90000"/>
              </a:lnSpc>
              <a:spcBef>
                <a:spcPts val="0"/>
              </a:spcBef>
              <a:spcAft>
                <a:spcPts val="0"/>
              </a:spcAft>
              <a:buClr>
                <a:schemeClr val="lt1"/>
              </a:buClr>
              <a:buSzPts val="2000"/>
              <a:buFont typeface="Arial"/>
              <a:buNone/>
            </a:pPr>
            <a:r>
              <a:rPr b="1" lang="fr-FR"/>
              <a:t>Synthèse des conseils à donner</a:t>
            </a:r>
            <a:endParaRPr/>
          </a:p>
        </p:txBody>
      </p:sp>
      <p:sp>
        <p:nvSpPr>
          <p:cNvPr id="158" name="Google Shape;158;p9"/>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26/10/2022</a:t>
            </a:r>
            <a:endParaRPr/>
          </a:p>
        </p:txBody>
      </p:sp>
      <p:sp>
        <p:nvSpPr>
          <p:cNvPr id="159" name="Google Shape;159;p9"/>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Titre de la présentation</a:t>
            </a:r>
            <a:endParaRPr/>
          </a:p>
        </p:txBody>
      </p:sp>
      <p:sp>
        <p:nvSpPr>
          <p:cNvPr id="160" name="Google Shape;160;p9"/>
          <p:cNvSpPr txBox="1"/>
          <p:nvPr>
            <p:ph idx="12" type="sldNum"/>
          </p:nvPr>
        </p:nvSpPr>
        <p:spPr>
          <a:xfrm>
            <a:off x="11408458" y="6234329"/>
            <a:ext cx="244742" cy="177638"/>
          </a:xfrm>
          <a:prstGeom prst="rect">
            <a:avLst/>
          </a:prstGeom>
          <a:noFill/>
          <a:ln>
            <a:noFill/>
          </a:ln>
        </p:spPr>
        <p:txBody>
          <a:bodyPr anchorCtr="0" anchor="ctr" bIns="18000" lIns="18000" spcFirstLastPara="1" rIns="18000" wrap="square" tIns="36000">
            <a:spAutoFit/>
          </a:bodyPr>
          <a:lstStyle/>
          <a:p>
            <a:pPr indent="0" lvl="0" marL="0" rtl="0" algn="ctr">
              <a:lnSpc>
                <a:spcPct val="100000"/>
              </a:lnSpc>
              <a:spcBef>
                <a:spcPts val="0"/>
              </a:spcBef>
              <a:spcAft>
                <a:spcPts val="0"/>
              </a:spcAft>
              <a:buSzPts val="800"/>
              <a:buNone/>
            </a:pPr>
            <a:fld id="{00000000-1234-1234-1234-123412341234}" type="slidenum">
              <a:rPr lang="fr-FR"/>
              <a:t>‹#›</a:t>
            </a:fld>
            <a:endParaRPr/>
          </a:p>
        </p:txBody>
      </p:sp>
      <p:sp>
        <p:nvSpPr>
          <p:cNvPr id="161" name="Google Shape;161;p9"/>
          <p:cNvSpPr txBox="1"/>
          <p:nvPr>
            <p:ph idx="1" type="body"/>
          </p:nvPr>
        </p:nvSpPr>
        <p:spPr>
          <a:xfrm>
            <a:off x="540000" y="1277800"/>
            <a:ext cx="5319600" cy="3600000"/>
          </a:xfrm>
          <a:prstGeom prst="rect">
            <a:avLst/>
          </a:prstGeom>
          <a:noFill/>
          <a:ln>
            <a:noFill/>
          </a:ln>
        </p:spPr>
        <p:txBody>
          <a:bodyPr anchorCtr="0" anchor="ctr" bIns="0" lIns="0" spcFirstLastPara="1" rIns="0" wrap="square" tIns="0">
            <a:noAutofit/>
          </a:bodyPr>
          <a:lstStyle/>
          <a:p>
            <a:pPr indent="-228600" lvl="0" marL="457200" rtl="0" algn="l">
              <a:lnSpc>
                <a:spcPct val="100000"/>
              </a:lnSpc>
              <a:spcBef>
                <a:spcPts val="0"/>
              </a:spcBef>
              <a:spcAft>
                <a:spcPts val="0"/>
              </a:spcAft>
              <a:buClr>
                <a:schemeClr val="dk1"/>
              </a:buClr>
              <a:buSzPts val="1800"/>
              <a:buNone/>
            </a:pPr>
            <a:r>
              <a:rPr lang="fr-FR" sz="1400">
                <a:highlight>
                  <a:schemeClr val="lt1"/>
                </a:highlight>
              </a:rPr>
              <a:t>Créer des passages </a:t>
            </a:r>
            <a:endParaRPr sz="1400">
              <a:highlight>
                <a:schemeClr val="lt1"/>
              </a:highlight>
            </a:endParaRPr>
          </a:p>
          <a:p>
            <a:pPr indent="-228600" lvl="0" marL="457200" rtl="0" algn="l">
              <a:lnSpc>
                <a:spcPct val="100000"/>
              </a:lnSpc>
              <a:spcBef>
                <a:spcPts val="0"/>
              </a:spcBef>
              <a:spcAft>
                <a:spcPts val="0"/>
              </a:spcAft>
              <a:buClr>
                <a:schemeClr val="dk1"/>
              </a:buClr>
              <a:buSzPts val="1800"/>
              <a:buNone/>
            </a:pPr>
            <a:r>
              <a:rPr lang="fr-FR" sz="1400">
                <a:highlight>
                  <a:srgbClr val="FFFF00"/>
                </a:highlight>
              </a:rPr>
              <a:t>xx</a:t>
            </a:r>
            <a:endParaRPr sz="1400">
              <a:highlight>
                <a:srgbClr val="FFFF00"/>
              </a:highlight>
            </a:endParaRPr>
          </a:p>
          <a:p>
            <a:pPr indent="-228600" lvl="0" marL="457200" rtl="0" algn="l">
              <a:lnSpc>
                <a:spcPct val="100000"/>
              </a:lnSpc>
              <a:spcBef>
                <a:spcPts val="0"/>
              </a:spcBef>
              <a:spcAft>
                <a:spcPts val="0"/>
              </a:spcAft>
              <a:buClr>
                <a:schemeClr val="dk1"/>
              </a:buClr>
              <a:buSzPts val="1800"/>
              <a:buNone/>
            </a:pPr>
            <a:r>
              <a:t/>
            </a:r>
            <a:endParaRPr sz="1400">
              <a:highlight>
                <a:schemeClr val="lt1"/>
              </a:highlight>
            </a:endParaRPr>
          </a:p>
          <a:p>
            <a:pPr indent="-311150" lvl="0" marL="457200" rtl="0" algn="l">
              <a:lnSpc>
                <a:spcPct val="100000"/>
              </a:lnSpc>
              <a:spcBef>
                <a:spcPts val="0"/>
              </a:spcBef>
              <a:spcAft>
                <a:spcPts val="0"/>
              </a:spcAft>
              <a:buSzPts val="1300"/>
              <a:buChar char="-"/>
            </a:pPr>
            <a:r>
              <a:t/>
            </a:r>
            <a:endParaRPr sz="1200">
              <a:highlight>
                <a:schemeClr val="lt1"/>
              </a:highlight>
            </a:endParaRPr>
          </a:p>
        </p:txBody>
      </p:sp>
      <p:sp>
        <p:nvSpPr>
          <p:cNvPr id="162" name="Google Shape;162;p9"/>
          <p:cNvSpPr txBox="1"/>
          <p:nvPr>
            <p:ph idx="1" type="body"/>
          </p:nvPr>
        </p:nvSpPr>
        <p:spPr>
          <a:xfrm>
            <a:off x="6248525" y="1430200"/>
            <a:ext cx="5319600" cy="3600000"/>
          </a:xfrm>
          <a:prstGeom prst="rect">
            <a:avLst/>
          </a:prstGeom>
          <a:noFill/>
          <a:ln>
            <a:noFill/>
          </a:ln>
        </p:spPr>
        <p:txBody>
          <a:bodyPr anchorCtr="0" anchor="ctr" bIns="0" lIns="0" spcFirstLastPara="1" rIns="0" wrap="square" tIns="0">
            <a:noAutofit/>
          </a:bodyPr>
          <a:lstStyle/>
          <a:p>
            <a:pPr indent="-228600" lvl="0" marL="457200" rtl="0" algn="l">
              <a:spcBef>
                <a:spcPts val="0"/>
              </a:spcBef>
              <a:spcAft>
                <a:spcPts val="0"/>
              </a:spcAft>
              <a:buClr>
                <a:schemeClr val="dk1"/>
              </a:buClr>
              <a:buSzPts val="1800"/>
              <a:buFont typeface="Arial"/>
              <a:buNone/>
            </a:pPr>
            <a:r>
              <a:rPr b="1" lang="fr-FR" sz="1400">
                <a:highlight>
                  <a:schemeClr val="lt1"/>
                </a:highlight>
              </a:rPr>
              <a:t>Aménager un gîte : </a:t>
            </a:r>
            <a:endParaRPr b="1" sz="1400">
              <a:highlight>
                <a:schemeClr val="lt1"/>
              </a:highlight>
            </a:endParaRPr>
          </a:p>
          <a:p>
            <a:pPr indent="-311150" lvl="0" marL="457200" rtl="0" algn="l">
              <a:spcBef>
                <a:spcPts val="0"/>
              </a:spcBef>
              <a:spcAft>
                <a:spcPts val="0"/>
              </a:spcAft>
              <a:buSzPts val="1300"/>
              <a:buChar char="-"/>
            </a:pPr>
            <a:r>
              <a:rPr lang="fr-FR" sz="1200">
                <a:highlight>
                  <a:schemeClr val="lt1"/>
                </a:highlight>
              </a:rPr>
              <a:t>un endroit sec et tranquille, si possible capitonné de feuilles mortes et de mousses sous un tas de bois ou de branchages. </a:t>
            </a:r>
            <a:endParaRPr sz="1200">
              <a:highlight>
                <a:schemeClr val="lt1"/>
              </a:highlight>
            </a:endParaRPr>
          </a:p>
          <a:p>
            <a:pPr indent="-311150" lvl="0" marL="457200" rtl="0" algn="l">
              <a:spcBef>
                <a:spcPts val="0"/>
              </a:spcBef>
              <a:spcAft>
                <a:spcPts val="0"/>
              </a:spcAft>
              <a:buSzPts val="1300"/>
              <a:buChar char="-"/>
            </a:pPr>
            <a:r>
              <a:rPr lang="fr-FR" sz="1200">
                <a:highlight>
                  <a:schemeClr val="lt1"/>
                </a:highlight>
              </a:rPr>
              <a:t>gîte à construire : caissette de bois de 30 cm de largeur, 40cm de longueur et 25cm de hauteur à garnir d’herbe sèche et de feuilles mortes. Ouverture de 15 par 15 avec un tunnel de 20cm à l’intérieur ou extérieur pour éloigner les visiteurs mal intentionnés</a:t>
            </a:r>
            <a:endParaRPr sz="1200">
              <a:highlight>
                <a:schemeClr val="lt1"/>
              </a:highlight>
            </a:endParaRPr>
          </a:p>
          <a:p>
            <a:pPr indent="-311150" lvl="0" marL="457200" rtl="0" algn="l">
              <a:spcBef>
                <a:spcPts val="0"/>
              </a:spcBef>
              <a:spcAft>
                <a:spcPts val="0"/>
              </a:spcAft>
              <a:buSzPts val="1300"/>
              <a:buChar char="-"/>
            </a:pPr>
            <a:r>
              <a:rPr lang="fr-FR" sz="1200">
                <a:highlight>
                  <a:schemeClr val="lt1"/>
                </a:highlight>
              </a:rPr>
              <a:t>Où ? A l’abri de la pluie, des vents et à l’ombre (ex: cabanons, abords du garage, planches inclinées, aussi sous un buisson si le gîte est recouvert par une bâche, tas de bois de chauffage, cavités, troncs d’arbres, tas de branches, ronciers, trous sous les pierres, haies, buissons épais, plantes couvre-sol, racines de gros arbres, cabanes de jardins, tas de compost …  )</a:t>
            </a:r>
            <a:endParaRPr sz="1200">
              <a:highlight>
                <a:schemeClr val="lt1"/>
              </a:highlight>
            </a:endParaRPr>
          </a:p>
          <a:p>
            <a:pPr indent="-311150" lvl="0" marL="457200" rtl="0" algn="l">
              <a:spcBef>
                <a:spcPts val="0"/>
              </a:spcBef>
              <a:spcAft>
                <a:spcPts val="0"/>
              </a:spcAft>
              <a:buSzPts val="1300"/>
              <a:buChar char="-"/>
            </a:pPr>
            <a:r>
              <a:rPr lang="fr-FR" sz="1200">
                <a:highlight>
                  <a:schemeClr val="lt1"/>
                </a:highlight>
              </a:rPr>
              <a:t>laisser des matériaux pour qu’il crée son gîte (il adore les feuilles de chêne !)</a:t>
            </a:r>
            <a:endParaRPr sz="1400">
              <a:highlight>
                <a:schemeClr val="lt1"/>
              </a:highligh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g3074086c1ca_0_1"/>
          <p:cNvSpPr txBox="1"/>
          <p:nvPr>
            <p:ph type="title"/>
          </p:nvPr>
        </p:nvSpPr>
        <p:spPr>
          <a:xfrm>
            <a:off x="539999" y="540000"/>
            <a:ext cx="9216900" cy="349800"/>
          </a:xfrm>
          <a:prstGeom prst="rect">
            <a:avLst/>
          </a:prstGeom>
          <a:solidFill>
            <a:schemeClr val="lt2"/>
          </a:solidFill>
          <a:ln>
            <a:noFill/>
          </a:ln>
        </p:spPr>
        <p:txBody>
          <a:bodyPr anchorCtr="0" anchor="t" bIns="0" lIns="36000" spcFirstLastPara="1" rIns="36000" wrap="square" tIns="72000">
            <a:spAutoFit/>
          </a:bodyPr>
          <a:lstStyle/>
          <a:p>
            <a:pPr indent="0" lvl="0" marL="0" rtl="0" algn="l">
              <a:lnSpc>
                <a:spcPct val="90000"/>
              </a:lnSpc>
              <a:spcBef>
                <a:spcPts val="0"/>
              </a:spcBef>
              <a:spcAft>
                <a:spcPts val="0"/>
              </a:spcAft>
              <a:buClr>
                <a:schemeClr val="lt1"/>
              </a:buClr>
              <a:buSzPts val="2000"/>
              <a:buFont typeface="Arial"/>
              <a:buNone/>
            </a:pPr>
            <a:r>
              <a:rPr b="1" lang="fr-FR"/>
              <a:t>Synthèse des conseils à donner</a:t>
            </a:r>
            <a:endParaRPr/>
          </a:p>
        </p:txBody>
      </p:sp>
      <p:sp>
        <p:nvSpPr>
          <p:cNvPr id="168" name="Google Shape;168;g3074086c1ca_0_1"/>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26/10/2022</a:t>
            </a:r>
            <a:endParaRPr/>
          </a:p>
        </p:txBody>
      </p:sp>
      <p:sp>
        <p:nvSpPr>
          <p:cNvPr id="169" name="Google Shape;169;g3074086c1ca_0_1"/>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Titre de la présentation</a:t>
            </a:r>
            <a:endParaRPr/>
          </a:p>
        </p:txBody>
      </p:sp>
      <p:sp>
        <p:nvSpPr>
          <p:cNvPr id="170" name="Google Shape;170;g3074086c1ca_0_1"/>
          <p:cNvSpPr txBox="1"/>
          <p:nvPr>
            <p:ph idx="12" type="sldNum"/>
          </p:nvPr>
        </p:nvSpPr>
        <p:spPr>
          <a:xfrm>
            <a:off x="11408458" y="6234329"/>
            <a:ext cx="244800" cy="177600"/>
          </a:xfrm>
          <a:prstGeom prst="rect">
            <a:avLst/>
          </a:prstGeom>
          <a:noFill/>
          <a:ln>
            <a:noFill/>
          </a:ln>
        </p:spPr>
        <p:txBody>
          <a:bodyPr anchorCtr="0" anchor="ctr" bIns="18000" lIns="18000" spcFirstLastPara="1" rIns="18000" wrap="square" tIns="36000">
            <a:spAutoFit/>
          </a:bodyPr>
          <a:lstStyle/>
          <a:p>
            <a:pPr indent="0" lvl="0" marL="0" rtl="0" algn="ctr">
              <a:lnSpc>
                <a:spcPct val="100000"/>
              </a:lnSpc>
              <a:spcBef>
                <a:spcPts val="0"/>
              </a:spcBef>
              <a:spcAft>
                <a:spcPts val="0"/>
              </a:spcAft>
              <a:buSzPts val="800"/>
              <a:buNone/>
            </a:pPr>
            <a:fld id="{00000000-1234-1234-1234-123412341234}" type="slidenum">
              <a:rPr lang="fr-FR"/>
              <a:t>‹#›</a:t>
            </a:fld>
            <a:endParaRPr/>
          </a:p>
        </p:txBody>
      </p:sp>
      <p:sp>
        <p:nvSpPr>
          <p:cNvPr id="171" name="Google Shape;171;g3074086c1ca_0_1"/>
          <p:cNvSpPr txBox="1"/>
          <p:nvPr>
            <p:ph idx="1" type="body"/>
          </p:nvPr>
        </p:nvSpPr>
        <p:spPr>
          <a:xfrm>
            <a:off x="540000" y="1347425"/>
            <a:ext cx="5319600" cy="3600000"/>
          </a:xfrm>
          <a:prstGeom prst="rect">
            <a:avLst/>
          </a:prstGeom>
          <a:noFill/>
          <a:ln>
            <a:noFill/>
          </a:ln>
        </p:spPr>
        <p:txBody>
          <a:bodyPr anchorCtr="0" anchor="ctr" bIns="0" lIns="0" spcFirstLastPara="1" rIns="0" wrap="square" tIns="0">
            <a:noAutofit/>
          </a:bodyPr>
          <a:lstStyle/>
          <a:p>
            <a:pPr indent="-228600" lvl="0" marL="457200" rtl="0" algn="l">
              <a:lnSpc>
                <a:spcPct val="100000"/>
              </a:lnSpc>
              <a:spcBef>
                <a:spcPts val="0"/>
              </a:spcBef>
              <a:spcAft>
                <a:spcPts val="0"/>
              </a:spcAft>
              <a:buClr>
                <a:schemeClr val="dk1"/>
              </a:buClr>
              <a:buSzPts val="1800"/>
              <a:buNone/>
            </a:pPr>
            <a:r>
              <a:rPr b="1" lang="fr-FR" sz="1400">
                <a:highlight>
                  <a:schemeClr val="lt1"/>
                </a:highlight>
              </a:rPr>
              <a:t>Supprimer les pièges</a:t>
            </a:r>
            <a:endParaRPr b="1" sz="1400">
              <a:highlight>
                <a:schemeClr val="lt1"/>
              </a:highlight>
            </a:endParaRPr>
          </a:p>
          <a:p>
            <a:pPr indent="-317500" lvl="0" marL="457200" rtl="0" algn="l">
              <a:lnSpc>
                <a:spcPct val="100000"/>
              </a:lnSpc>
              <a:spcBef>
                <a:spcPts val="0"/>
              </a:spcBef>
              <a:spcAft>
                <a:spcPts val="0"/>
              </a:spcAft>
              <a:buSzPts val="1400"/>
              <a:buChar char="-"/>
            </a:pPr>
            <a:r>
              <a:rPr lang="fr-FR" sz="1200">
                <a:highlight>
                  <a:schemeClr val="lt1"/>
                </a:highlight>
              </a:rPr>
              <a:t>marches, trous, cavités (fermer avec du grillage fin)</a:t>
            </a:r>
            <a:endParaRPr sz="1200">
              <a:highlight>
                <a:schemeClr val="lt1"/>
              </a:highlight>
            </a:endParaRPr>
          </a:p>
          <a:p>
            <a:pPr indent="-317500" lvl="0" marL="457200" rtl="0" algn="l">
              <a:lnSpc>
                <a:spcPct val="100000"/>
              </a:lnSpc>
              <a:spcBef>
                <a:spcPts val="0"/>
              </a:spcBef>
              <a:spcAft>
                <a:spcPts val="0"/>
              </a:spcAft>
              <a:buSzPts val="1400"/>
              <a:buChar char="-"/>
            </a:pPr>
            <a:r>
              <a:rPr lang="fr-FR" sz="1200">
                <a:highlight>
                  <a:schemeClr val="lt1"/>
                </a:highlight>
              </a:rPr>
              <a:t>surfaces en eau au bord vertical (piscine, mare …)(installer une planchette)</a:t>
            </a:r>
            <a:endParaRPr sz="1200">
              <a:highlight>
                <a:schemeClr val="lt1"/>
              </a:highlight>
            </a:endParaRPr>
          </a:p>
          <a:p>
            <a:pPr indent="-317500" lvl="0" marL="457200" rtl="0" algn="l">
              <a:lnSpc>
                <a:spcPct val="100000"/>
              </a:lnSpc>
              <a:spcBef>
                <a:spcPts val="0"/>
              </a:spcBef>
              <a:spcAft>
                <a:spcPts val="0"/>
              </a:spcAft>
              <a:buSzPts val="1400"/>
              <a:buChar char="-"/>
            </a:pPr>
            <a:r>
              <a:rPr lang="fr-FR" sz="1200">
                <a:highlight>
                  <a:schemeClr val="lt1"/>
                </a:highlight>
              </a:rPr>
              <a:t>ce dans quoi il pourrait se coincer : filets, tuyaux de canalisation</a:t>
            </a:r>
            <a:endParaRPr sz="1200">
              <a:highlight>
                <a:schemeClr val="lt1"/>
              </a:highlight>
            </a:endParaRPr>
          </a:p>
          <a:p>
            <a:pPr indent="-298450" lvl="0" marL="457200" rtl="0" algn="l">
              <a:lnSpc>
                <a:spcPct val="115000"/>
              </a:lnSpc>
              <a:spcBef>
                <a:spcPts val="0"/>
              </a:spcBef>
              <a:spcAft>
                <a:spcPts val="0"/>
              </a:spcAft>
              <a:buClr>
                <a:srgbClr val="4F81BD"/>
              </a:buClr>
              <a:buSzPts val="1100"/>
              <a:buFont typeface="Noto Sans Symbols"/>
              <a:buChar char="-"/>
            </a:pPr>
            <a:r>
              <a:t/>
            </a:r>
            <a:endParaRPr sz="1100">
              <a:solidFill>
                <a:schemeClr val="hlink"/>
              </a:solidFill>
            </a:endParaRPr>
          </a:p>
          <a:p>
            <a:pPr indent="0" lvl="0" marL="0" rtl="0" algn="l">
              <a:lnSpc>
                <a:spcPct val="100000"/>
              </a:lnSpc>
              <a:spcBef>
                <a:spcPts val="0"/>
              </a:spcBef>
              <a:spcAft>
                <a:spcPts val="0"/>
              </a:spcAft>
              <a:buNone/>
            </a:pPr>
            <a:r>
              <a:t/>
            </a:r>
            <a:endParaRPr sz="1400">
              <a:highlight>
                <a:srgbClr val="FFFF00"/>
              </a:highlight>
            </a:endParaRPr>
          </a:p>
          <a:p>
            <a:pPr indent="0" lvl="0" marL="0" rtl="0" algn="l">
              <a:lnSpc>
                <a:spcPct val="100000"/>
              </a:lnSpc>
              <a:spcBef>
                <a:spcPts val="0"/>
              </a:spcBef>
              <a:spcAft>
                <a:spcPts val="0"/>
              </a:spcAft>
              <a:buNone/>
            </a:pPr>
            <a:r>
              <a:rPr b="1" lang="fr-FR" sz="1400">
                <a:highlight>
                  <a:schemeClr val="lt1"/>
                </a:highlight>
              </a:rPr>
              <a:t>Éviter</a:t>
            </a:r>
            <a:r>
              <a:rPr b="1" lang="fr-FR" sz="1400">
                <a:highlight>
                  <a:schemeClr val="lt1"/>
                </a:highlight>
              </a:rPr>
              <a:t> les accidents : </a:t>
            </a:r>
            <a:endParaRPr sz="1400">
              <a:highlight>
                <a:srgbClr val="FFFF00"/>
              </a:highlight>
            </a:endParaRPr>
          </a:p>
          <a:p>
            <a:pPr indent="-298450" lvl="0" marL="457200" rtl="0" algn="l">
              <a:lnSpc>
                <a:spcPct val="115000"/>
              </a:lnSpc>
              <a:spcBef>
                <a:spcPts val="0"/>
              </a:spcBef>
              <a:spcAft>
                <a:spcPts val="0"/>
              </a:spcAft>
              <a:buClr>
                <a:srgbClr val="4F81BD"/>
              </a:buClr>
              <a:buSzPts val="1100"/>
              <a:buFont typeface="Noto Sans Symbols"/>
              <a:buChar char="-"/>
            </a:pPr>
            <a:r>
              <a:rPr lang="fr-FR" sz="1200">
                <a:highlight>
                  <a:schemeClr val="lt1"/>
                </a:highlight>
              </a:rPr>
              <a:t>Entretien raisonné (pas de coupe rase ou de débroussaillage, </a:t>
            </a:r>
            <a:r>
              <a:rPr lang="fr-FR" sz="1200">
                <a:highlight>
                  <a:schemeClr val="lt1"/>
                </a:highlight>
              </a:rPr>
              <a:t>attention à la 1e tonte de printemps)</a:t>
            </a:r>
            <a:endParaRPr sz="1200">
              <a:highlight>
                <a:schemeClr val="lt1"/>
              </a:highlight>
            </a:endParaRPr>
          </a:p>
          <a:p>
            <a:pPr indent="-298450" lvl="0" marL="457200" rtl="0" algn="l">
              <a:lnSpc>
                <a:spcPct val="115000"/>
              </a:lnSpc>
              <a:spcBef>
                <a:spcPts val="0"/>
              </a:spcBef>
              <a:spcAft>
                <a:spcPts val="0"/>
              </a:spcAft>
              <a:buClr>
                <a:srgbClr val="4F81BD"/>
              </a:buClr>
              <a:buSzPts val="1100"/>
              <a:buFont typeface="Noto Sans Symbols"/>
              <a:buChar char="-"/>
            </a:pPr>
            <a:r>
              <a:rPr lang="fr-FR" sz="1200">
                <a:highlight>
                  <a:schemeClr val="lt1"/>
                </a:highlight>
              </a:rPr>
              <a:t>Pas de t</a:t>
            </a:r>
            <a:r>
              <a:rPr lang="fr-FR" sz="1200">
                <a:highlight>
                  <a:schemeClr val="lt1"/>
                </a:highlight>
              </a:rPr>
              <a:t>ondeuse automatique</a:t>
            </a:r>
            <a:endParaRPr sz="1200">
              <a:highlight>
                <a:schemeClr val="lt1"/>
              </a:highlight>
            </a:endParaRPr>
          </a:p>
          <a:p>
            <a:pPr indent="-298450" lvl="0" marL="457200" rtl="0" algn="l">
              <a:lnSpc>
                <a:spcPct val="115000"/>
              </a:lnSpc>
              <a:spcBef>
                <a:spcPts val="0"/>
              </a:spcBef>
              <a:spcAft>
                <a:spcPts val="0"/>
              </a:spcAft>
              <a:buClr>
                <a:srgbClr val="4F81BD"/>
              </a:buClr>
              <a:buSzPts val="1100"/>
              <a:buFont typeface="Noto Sans Symbols"/>
              <a:buChar char="-"/>
            </a:pPr>
            <a:r>
              <a:rPr lang="fr-FR" sz="1200">
                <a:highlight>
                  <a:schemeClr val="lt1"/>
                </a:highlight>
              </a:rPr>
              <a:t>Pas de brûlage des déchets verts (d’ailleurs interdit sur le Rhône)</a:t>
            </a:r>
            <a:endParaRPr sz="1200">
              <a:highlight>
                <a:schemeClr val="lt1"/>
              </a:highlight>
            </a:endParaRPr>
          </a:p>
          <a:p>
            <a:pPr indent="-304800" lvl="0" marL="457200" rtl="0" algn="l">
              <a:lnSpc>
                <a:spcPct val="115000"/>
              </a:lnSpc>
              <a:spcBef>
                <a:spcPts val="0"/>
              </a:spcBef>
              <a:spcAft>
                <a:spcPts val="0"/>
              </a:spcAft>
              <a:buSzPts val="1200"/>
              <a:buChar char="-"/>
            </a:pPr>
            <a:r>
              <a:rPr lang="fr-FR" sz="1200">
                <a:highlight>
                  <a:schemeClr val="lt1"/>
                </a:highlight>
              </a:rPr>
              <a:t>Entretien de la végétation à faire en fin d’été après avoir inspecté la végétation</a:t>
            </a:r>
            <a:endParaRPr sz="1200">
              <a:highlight>
                <a:schemeClr val="lt1"/>
              </a:highlight>
            </a:endParaRPr>
          </a:p>
          <a:p>
            <a:pPr indent="0" lvl="0" marL="0" rtl="0" algn="l">
              <a:lnSpc>
                <a:spcPct val="115000"/>
              </a:lnSpc>
              <a:spcBef>
                <a:spcPts val="0"/>
              </a:spcBef>
              <a:spcAft>
                <a:spcPts val="0"/>
              </a:spcAft>
              <a:buNone/>
            </a:pPr>
            <a:r>
              <a:t/>
            </a:r>
            <a:endParaRPr sz="1200">
              <a:highlight>
                <a:schemeClr val="lt1"/>
              </a:highlight>
            </a:endParaRPr>
          </a:p>
        </p:txBody>
      </p:sp>
      <p:sp>
        <p:nvSpPr>
          <p:cNvPr id="172" name="Google Shape;172;g3074086c1ca_0_1"/>
          <p:cNvSpPr txBox="1"/>
          <p:nvPr>
            <p:ph idx="1" type="body"/>
          </p:nvPr>
        </p:nvSpPr>
        <p:spPr>
          <a:xfrm>
            <a:off x="6333650" y="1452800"/>
            <a:ext cx="5319600" cy="3600000"/>
          </a:xfrm>
          <a:prstGeom prst="rect">
            <a:avLst/>
          </a:prstGeom>
          <a:noFill/>
          <a:ln>
            <a:noFill/>
          </a:ln>
        </p:spPr>
        <p:txBody>
          <a:bodyPr anchorCtr="0" anchor="ctr" bIns="0" lIns="0" spcFirstLastPara="1" rIns="0" wrap="square" tIns="0">
            <a:noAutofit/>
          </a:bodyPr>
          <a:lstStyle/>
          <a:p>
            <a:pPr indent="0" lvl="0" marL="0" rtl="0" algn="l">
              <a:lnSpc>
                <a:spcPct val="115000"/>
              </a:lnSpc>
              <a:spcBef>
                <a:spcPts val="0"/>
              </a:spcBef>
              <a:spcAft>
                <a:spcPts val="0"/>
              </a:spcAft>
              <a:buNone/>
            </a:pPr>
            <a:r>
              <a:t/>
            </a:r>
            <a:endParaRPr sz="1200">
              <a:highlight>
                <a:schemeClr val="lt1"/>
              </a:highlight>
            </a:endParaRPr>
          </a:p>
          <a:p>
            <a:pPr indent="0" lvl="0" marL="0" rtl="0" algn="l">
              <a:lnSpc>
                <a:spcPct val="115000"/>
              </a:lnSpc>
              <a:spcBef>
                <a:spcPts val="0"/>
              </a:spcBef>
              <a:spcAft>
                <a:spcPts val="0"/>
              </a:spcAft>
              <a:buNone/>
            </a:pPr>
            <a:r>
              <a:rPr b="1" lang="fr-FR" sz="1400">
                <a:highlight>
                  <a:schemeClr val="lt1"/>
                </a:highlight>
              </a:rPr>
              <a:t>Ne pas lui nuire directement :</a:t>
            </a:r>
            <a:endParaRPr sz="1200">
              <a:highlight>
                <a:schemeClr val="lt1"/>
              </a:highlight>
            </a:endParaRPr>
          </a:p>
          <a:p>
            <a:pPr indent="-304800" lvl="0" marL="457200" rtl="0" algn="l">
              <a:lnSpc>
                <a:spcPct val="115000"/>
              </a:lnSpc>
              <a:spcBef>
                <a:spcPts val="0"/>
              </a:spcBef>
              <a:spcAft>
                <a:spcPts val="0"/>
              </a:spcAft>
              <a:buSzPts val="1200"/>
              <a:buChar char="-"/>
            </a:pPr>
            <a:r>
              <a:rPr lang="fr-FR" sz="1200">
                <a:highlight>
                  <a:schemeClr val="lt1"/>
                </a:highlight>
              </a:rPr>
              <a:t>Ne pas utiliser de produits fertilisants ou pesticides dans le jardin pour favoriser le développement de ses proies (alternatives aux anti-limaces : cendres, coquilles d’oeufs, pièges à bière …)</a:t>
            </a:r>
            <a:endParaRPr sz="1200">
              <a:highlight>
                <a:schemeClr val="lt1"/>
              </a:highlight>
            </a:endParaRPr>
          </a:p>
          <a:p>
            <a:pPr indent="-304800" lvl="0" marL="457200" rtl="0" algn="l">
              <a:lnSpc>
                <a:spcPct val="115000"/>
              </a:lnSpc>
              <a:spcBef>
                <a:spcPts val="0"/>
              </a:spcBef>
              <a:spcAft>
                <a:spcPts val="0"/>
              </a:spcAft>
              <a:buSzPts val="1200"/>
              <a:buChar char="-"/>
            </a:pPr>
            <a:r>
              <a:rPr lang="fr-FR" sz="1200">
                <a:highlight>
                  <a:schemeClr val="lt1"/>
                </a:highlight>
              </a:rPr>
              <a:t>Ne pas le nourrir (risque intoxication, dépendance, carence ou de mauvais gras …) &gt; nourrir les chats domestiques à l’intérieur</a:t>
            </a:r>
            <a:endParaRPr sz="1200">
              <a:highlight>
                <a:schemeClr val="lt1"/>
              </a:highlight>
            </a:endParaRPr>
          </a:p>
          <a:p>
            <a:pPr indent="-304800" lvl="0" marL="457200" rtl="0" algn="l">
              <a:lnSpc>
                <a:spcPct val="115000"/>
              </a:lnSpc>
              <a:spcBef>
                <a:spcPts val="0"/>
              </a:spcBef>
              <a:spcAft>
                <a:spcPts val="0"/>
              </a:spcAft>
              <a:buSzPts val="1200"/>
              <a:buChar char="-"/>
            </a:pPr>
            <a:r>
              <a:rPr lang="fr-FR" sz="1200">
                <a:highlight>
                  <a:schemeClr val="lt1"/>
                </a:highlight>
              </a:rPr>
              <a:t>Ne pas toucher les tas de feuilles, de bois ou le compost l’hiver</a:t>
            </a:r>
            <a:endParaRPr sz="1200">
              <a:highlight>
                <a:schemeClr val="lt1"/>
              </a:high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g30b0f2ed9bc_0_0"/>
          <p:cNvSpPr txBox="1"/>
          <p:nvPr>
            <p:ph type="title"/>
          </p:nvPr>
        </p:nvSpPr>
        <p:spPr>
          <a:xfrm>
            <a:off x="539999" y="540000"/>
            <a:ext cx="9216900" cy="349800"/>
          </a:xfrm>
          <a:prstGeom prst="rect">
            <a:avLst/>
          </a:prstGeom>
          <a:solidFill>
            <a:schemeClr val="lt2"/>
          </a:solidFill>
          <a:ln>
            <a:noFill/>
          </a:ln>
        </p:spPr>
        <p:txBody>
          <a:bodyPr anchorCtr="0" anchor="t" bIns="0" lIns="36000" spcFirstLastPara="1" rIns="36000" wrap="square" tIns="72000">
            <a:spAutoFit/>
          </a:bodyPr>
          <a:lstStyle/>
          <a:p>
            <a:pPr indent="0" lvl="0" marL="0" rtl="0" algn="l">
              <a:spcBef>
                <a:spcPts val="0"/>
              </a:spcBef>
              <a:spcAft>
                <a:spcPts val="0"/>
              </a:spcAft>
              <a:buClr>
                <a:schemeClr val="lt1"/>
              </a:buClr>
              <a:buSzPts val="2000"/>
              <a:buFont typeface="Arial"/>
              <a:buNone/>
            </a:pPr>
            <a:r>
              <a:rPr b="1" lang="fr-FR"/>
              <a:t>Synthèse des conseils à donner</a:t>
            </a:r>
            <a:endParaRPr b="1"/>
          </a:p>
        </p:txBody>
      </p:sp>
      <p:sp>
        <p:nvSpPr>
          <p:cNvPr id="178" name="Google Shape;178;g30b0f2ed9bc_0_0"/>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26/10/2022</a:t>
            </a:r>
            <a:endParaRPr/>
          </a:p>
        </p:txBody>
      </p:sp>
      <p:sp>
        <p:nvSpPr>
          <p:cNvPr id="179" name="Google Shape;179;g30b0f2ed9bc_0_0"/>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Titre de la présentation</a:t>
            </a:r>
            <a:endParaRPr/>
          </a:p>
        </p:txBody>
      </p:sp>
      <p:sp>
        <p:nvSpPr>
          <p:cNvPr id="180" name="Google Shape;180;g30b0f2ed9bc_0_0"/>
          <p:cNvSpPr txBox="1"/>
          <p:nvPr>
            <p:ph idx="12" type="sldNum"/>
          </p:nvPr>
        </p:nvSpPr>
        <p:spPr>
          <a:xfrm>
            <a:off x="11408458" y="6234329"/>
            <a:ext cx="244800" cy="177600"/>
          </a:xfrm>
          <a:prstGeom prst="rect">
            <a:avLst/>
          </a:prstGeom>
          <a:noFill/>
          <a:ln>
            <a:noFill/>
          </a:ln>
        </p:spPr>
        <p:txBody>
          <a:bodyPr anchorCtr="0" anchor="ctr" bIns="18000" lIns="18000" spcFirstLastPara="1" rIns="18000" wrap="square" tIns="36000">
            <a:spAutoFit/>
          </a:bodyPr>
          <a:lstStyle/>
          <a:p>
            <a:pPr indent="0" lvl="0" marL="0" rtl="0" algn="ctr">
              <a:lnSpc>
                <a:spcPct val="100000"/>
              </a:lnSpc>
              <a:spcBef>
                <a:spcPts val="0"/>
              </a:spcBef>
              <a:spcAft>
                <a:spcPts val="0"/>
              </a:spcAft>
              <a:buSzPts val="800"/>
              <a:buNone/>
            </a:pPr>
            <a:fld id="{00000000-1234-1234-1234-123412341234}" type="slidenum">
              <a:rPr lang="fr-FR"/>
              <a:t>‹#›</a:t>
            </a:fld>
            <a:endParaRPr/>
          </a:p>
        </p:txBody>
      </p:sp>
      <p:pic>
        <p:nvPicPr>
          <p:cNvPr id="181" name="Google Shape;181;g30b0f2ed9bc_0_0"/>
          <p:cNvPicPr preferRelativeResize="0"/>
          <p:nvPr/>
        </p:nvPicPr>
        <p:blipFill>
          <a:blip r:embed="rId3">
            <a:alphaModFix/>
          </a:blip>
          <a:stretch>
            <a:fillRect/>
          </a:stretch>
        </p:blipFill>
        <p:spPr>
          <a:xfrm>
            <a:off x="591100" y="1052725"/>
            <a:ext cx="5208576" cy="4600748"/>
          </a:xfrm>
          <a:prstGeom prst="rect">
            <a:avLst/>
          </a:prstGeom>
          <a:noFill/>
          <a:ln>
            <a:noFill/>
          </a:ln>
        </p:spPr>
      </p:pic>
      <p:sp>
        <p:nvSpPr>
          <p:cNvPr id="182" name="Google Shape;182;g30b0f2ed9bc_0_0"/>
          <p:cNvSpPr txBox="1"/>
          <p:nvPr>
            <p:ph idx="1" type="body"/>
          </p:nvPr>
        </p:nvSpPr>
        <p:spPr>
          <a:xfrm>
            <a:off x="6248525" y="1430200"/>
            <a:ext cx="5319600" cy="3600000"/>
          </a:xfrm>
          <a:prstGeom prst="rect">
            <a:avLst/>
          </a:prstGeom>
          <a:noFill/>
          <a:ln>
            <a:noFill/>
          </a:ln>
        </p:spPr>
        <p:txBody>
          <a:bodyPr anchorCtr="0" anchor="ctr" bIns="0" lIns="0" spcFirstLastPara="1" rIns="0" wrap="square" tIns="0">
            <a:noAutofit/>
          </a:bodyPr>
          <a:lstStyle/>
          <a:p>
            <a:pPr indent="-228600" lvl="0" marL="457200" rtl="0" algn="l">
              <a:lnSpc>
                <a:spcPct val="100000"/>
              </a:lnSpc>
              <a:spcBef>
                <a:spcPts val="0"/>
              </a:spcBef>
              <a:spcAft>
                <a:spcPts val="0"/>
              </a:spcAft>
              <a:buClr>
                <a:schemeClr val="dk1"/>
              </a:buClr>
              <a:buSzPts val="1800"/>
              <a:buNone/>
            </a:pPr>
            <a:r>
              <a:rPr b="1" lang="fr-FR" sz="1400">
                <a:highlight>
                  <a:schemeClr val="lt1"/>
                </a:highlight>
              </a:rPr>
              <a:t>Aménagement paysager du jardin : </a:t>
            </a:r>
            <a:endParaRPr b="1" sz="1400">
              <a:highlight>
                <a:schemeClr val="lt1"/>
              </a:highlight>
            </a:endParaRPr>
          </a:p>
          <a:p>
            <a:pPr indent="-323850" lvl="0" marL="457200" rtl="0" algn="l">
              <a:lnSpc>
                <a:spcPct val="100000"/>
              </a:lnSpc>
              <a:spcBef>
                <a:spcPts val="0"/>
              </a:spcBef>
              <a:spcAft>
                <a:spcPts val="0"/>
              </a:spcAft>
              <a:buSzPts val="1500"/>
              <a:buChar char="-"/>
            </a:pPr>
            <a:r>
              <a:rPr lang="fr-FR" sz="1200">
                <a:highlight>
                  <a:schemeClr val="lt1"/>
                </a:highlight>
              </a:rPr>
              <a:t>un espace structuré, avec </a:t>
            </a:r>
            <a:endParaRPr sz="1200">
              <a:highlight>
                <a:schemeClr val="lt1"/>
              </a:highlight>
            </a:endParaRPr>
          </a:p>
          <a:p>
            <a:pPr indent="-323850" lvl="1" marL="914400" rtl="0" algn="l">
              <a:lnSpc>
                <a:spcPct val="100000"/>
              </a:lnSpc>
              <a:spcBef>
                <a:spcPts val="0"/>
              </a:spcBef>
              <a:spcAft>
                <a:spcPts val="0"/>
              </a:spcAft>
              <a:buSzPts val="1500"/>
              <a:buChar char="-"/>
            </a:pPr>
            <a:r>
              <a:rPr lang="fr-FR" sz="1200">
                <a:highlight>
                  <a:schemeClr val="lt1"/>
                </a:highlight>
              </a:rPr>
              <a:t>des  </a:t>
            </a:r>
            <a:r>
              <a:rPr b="1" lang="fr-FR" sz="1200">
                <a:highlight>
                  <a:schemeClr val="lt1"/>
                </a:highlight>
              </a:rPr>
              <a:t>milieux ouverts</a:t>
            </a:r>
            <a:r>
              <a:rPr lang="fr-FR" sz="1200">
                <a:highlight>
                  <a:schemeClr val="lt1"/>
                </a:highlight>
              </a:rPr>
              <a:t> propices à la chasse (pelouses, prairies diversifiées : gazon, pissenlit, mousses, fleurs, plantes, potager …)</a:t>
            </a:r>
            <a:endParaRPr sz="1200">
              <a:highlight>
                <a:schemeClr val="lt1"/>
              </a:highlight>
            </a:endParaRPr>
          </a:p>
          <a:p>
            <a:pPr indent="-323850" lvl="1" marL="914400" rtl="0" algn="l">
              <a:lnSpc>
                <a:spcPct val="100000"/>
              </a:lnSpc>
              <a:spcBef>
                <a:spcPts val="0"/>
              </a:spcBef>
              <a:spcAft>
                <a:spcPts val="0"/>
              </a:spcAft>
              <a:buSzPts val="1500"/>
              <a:buChar char="-"/>
            </a:pPr>
            <a:r>
              <a:rPr lang="fr-FR" sz="1200">
                <a:highlight>
                  <a:schemeClr val="lt1"/>
                </a:highlight>
              </a:rPr>
              <a:t>et </a:t>
            </a:r>
            <a:r>
              <a:rPr b="1" lang="fr-FR" sz="1200">
                <a:highlight>
                  <a:schemeClr val="lt1"/>
                </a:highlight>
              </a:rPr>
              <a:t>des structures verticales</a:t>
            </a:r>
            <a:r>
              <a:rPr lang="fr-FR" sz="1200">
                <a:highlight>
                  <a:schemeClr val="lt1"/>
                </a:highlight>
              </a:rPr>
              <a:t> : lisières et haies connectées, denses et diversifiées : fournissent abri, alimentation, matières pour confectionner le nid et voies de déplacement</a:t>
            </a:r>
            <a:endParaRPr sz="1200">
              <a:highlight>
                <a:schemeClr val="lt1"/>
              </a:highlight>
            </a:endParaRPr>
          </a:p>
          <a:p>
            <a:pPr indent="-323850" lvl="0" marL="457200" rtl="0" algn="l">
              <a:lnSpc>
                <a:spcPct val="100000"/>
              </a:lnSpc>
              <a:spcBef>
                <a:spcPts val="0"/>
              </a:spcBef>
              <a:spcAft>
                <a:spcPts val="0"/>
              </a:spcAft>
              <a:buSzPts val="1500"/>
              <a:buChar char="-"/>
            </a:pPr>
            <a:r>
              <a:rPr lang="fr-FR" sz="1200">
                <a:highlight>
                  <a:schemeClr val="lt1"/>
                </a:highlight>
              </a:rPr>
              <a:t>type d’essences : pour attirer les insectes et mollusques &gt; nectarifères, potagères …</a:t>
            </a:r>
            <a:endParaRPr sz="1200">
              <a:highlight>
                <a:schemeClr val="lt1"/>
              </a:highlight>
            </a:endParaRPr>
          </a:p>
          <a:p>
            <a:pPr indent="-304800" lvl="0" marL="457200" rtl="0" algn="l">
              <a:lnSpc>
                <a:spcPct val="100000"/>
              </a:lnSpc>
              <a:spcBef>
                <a:spcPts val="0"/>
              </a:spcBef>
              <a:spcAft>
                <a:spcPts val="0"/>
              </a:spcAft>
              <a:buSzPts val="1200"/>
              <a:buChar char="-"/>
            </a:pPr>
            <a:r>
              <a:rPr lang="fr-FR" sz="1200">
                <a:highlight>
                  <a:schemeClr val="lt1"/>
                </a:highlight>
              </a:rPr>
              <a:t>laisser des zones non tondues </a:t>
            </a:r>
            <a:endParaRPr sz="1200">
              <a:highlight>
                <a:schemeClr val="lt1"/>
              </a:highlight>
            </a:endParaRPr>
          </a:p>
          <a:p>
            <a:pPr indent="-304800" lvl="0" marL="457200" rtl="0" algn="l">
              <a:lnSpc>
                <a:spcPct val="100000"/>
              </a:lnSpc>
              <a:spcBef>
                <a:spcPts val="0"/>
              </a:spcBef>
              <a:spcAft>
                <a:spcPts val="0"/>
              </a:spcAft>
              <a:buSzPts val="1200"/>
              <a:buChar char="-"/>
            </a:pPr>
            <a:r>
              <a:rPr lang="fr-FR" sz="1200">
                <a:highlight>
                  <a:schemeClr val="lt1"/>
                </a:highlight>
              </a:rPr>
              <a:t>disposer un abreuvoir en période sèche (gamelle d’eau, bassin ou mare avec une pente douce)</a:t>
            </a:r>
            <a:endParaRPr sz="1200">
              <a:highlight>
                <a:schemeClr val="lt1"/>
              </a:highlight>
            </a:endParaRPr>
          </a:p>
          <a:p>
            <a:pPr indent="-304800" lvl="0" marL="457200" rtl="0" algn="l">
              <a:lnSpc>
                <a:spcPct val="100000"/>
              </a:lnSpc>
              <a:spcBef>
                <a:spcPts val="0"/>
              </a:spcBef>
              <a:spcAft>
                <a:spcPts val="0"/>
              </a:spcAft>
              <a:buSzPts val="1200"/>
              <a:buChar char="-"/>
            </a:pPr>
            <a:r>
              <a:rPr lang="fr-FR" sz="1200">
                <a:highlight>
                  <a:schemeClr val="lt1"/>
                </a:highlight>
              </a:rPr>
              <a:t>faire un tas de compost, source de chaleur et de nourriture pour les jeunes</a:t>
            </a:r>
            <a:endParaRPr sz="1200">
              <a:highlight>
                <a:schemeClr val="lt1"/>
              </a:highlight>
            </a:endParaRPr>
          </a:p>
          <a:p>
            <a:pPr indent="-304800" lvl="0" marL="457200" rtl="0" algn="l">
              <a:lnSpc>
                <a:spcPct val="100000"/>
              </a:lnSpc>
              <a:spcBef>
                <a:spcPts val="0"/>
              </a:spcBef>
              <a:spcAft>
                <a:spcPts val="0"/>
              </a:spcAft>
              <a:buSzPts val="1200"/>
              <a:buChar char="-"/>
            </a:pPr>
            <a:r>
              <a:rPr lang="fr-FR" sz="1200">
                <a:highlight>
                  <a:schemeClr val="lt1"/>
                </a:highlight>
              </a:rPr>
              <a:t>aménager une rocaille avec des espaces creux, pour farfouiller, chasser et se cacher;</a:t>
            </a:r>
            <a:endParaRPr sz="1200">
              <a:highlight>
                <a:schemeClr val="lt1"/>
              </a:highlight>
            </a:endParaRPr>
          </a:p>
          <a:p>
            <a:pPr indent="-304800" lvl="0" marL="457200" rtl="0" algn="l">
              <a:lnSpc>
                <a:spcPct val="100000"/>
              </a:lnSpc>
              <a:spcBef>
                <a:spcPts val="0"/>
              </a:spcBef>
              <a:spcAft>
                <a:spcPts val="0"/>
              </a:spcAft>
              <a:buSzPts val="1200"/>
              <a:buChar char="-"/>
            </a:pPr>
            <a:r>
              <a:rPr lang="fr-FR" sz="1200">
                <a:highlight>
                  <a:schemeClr val="lt1"/>
                </a:highlight>
              </a:rPr>
              <a:t>laisser les vieilles souches d’arbres creux, elles sont riches en insectes</a:t>
            </a:r>
            <a:endParaRPr sz="1400">
              <a:highlight>
                <a:schemeClr val="lt1"/>
              </a:high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g30b6428a046_0_0"/>
          <p:cNvSpPr/>
          <p:nvPr>
            <p:ph idx="1" type="body"/>
          </p:nvPr>
        </p:nvSpPr>
        <p:spPr>
          <a:xfrm>
            <a:off x="835200" y="539999"/>
            <a:ext cx="6300000" cy="5778000"/>
          </a:xfrm>
          <a:prstGeom prst="round2DiagRect">
            <a:avLst>
              <a:gd fmla="val 22602" name="adj1"/>
              <a:gd fmla="val 0" name="adj2"/>
            </a:avLst>
          </a:prstGeom>
          <a:solidFill>
            <a:schemeClr val="dk2"/>
          </a:solidFill>
          <a:ln>
            <a:noFill/>
          </a:ln>
        </p:spPr>
        <p:txBody>
          <a:bodyPr anchorCtr="0" anchor="t" bIns="0" lIns="252000" spcFirstLastPara="1" rIns="0" wrap="square" tIns="468000">
            <a:noAutofit/>
          </a:bodyPr>
          <a:lstStyle/>
          <a:p>
            <a:pPr indent="0" lvl="0" marL="0" rtl="0" algn="l">
              <a:lnSpc>
                <a:spcPct val="90000"/>
              </a:lnSpc>
              <a:spcBef>
                <a:spcPts val="0"/>
              </a:spcBef>
              <a:spcAft>
                <a:spcPts val="0"/>
              </a:spcAft>
              <a:buClr>
                <a:schemeClr val="lt1"/>
              </a:buClr>
              <a:buSzPts val="3200"/>
              <a:buNone/>
            </a:pPr>
            <a:r>
              <a:rPr b="1" lang="fr-FR"/>
              <a:t>JARDINS EXEMPLES</a:t>
            </a:r>
            <a:endParaRPr/>
          </a:p>
        </p:txBody>
      </p:sp>
      <p:sp>
        <p:nvSpPr>
          <p:cNvPr id="188" name="Google Shape;188;g30b6428a046_0_0"/>
          <p:cNvSpPr txBox="1"/>
          <p:nvPr>
            <p:ph type="title"/>
          </p:nvPr>
        </p:nvSpPr>
        <p:spPr>
          <a:xfrm rot="-5400000">
            <a:off x="-268199" y="1348188"/>
            <a:ext cx="1911600" cy="295200"/>
          </a:xfrm>
          <a:prstGeom prst="rect">
            <a:avLst/>
          </a:prstGeom>
          <a:solidFill>
            <a:schemeClr val="lt2"/>
          </a:solidFill>
          <a:ln>
            <a:noFill/>
          </a:ln>
        </p:spPr>
        <p:txBody>
          <a:bodyPr anchorCtr="0" anchor="t" bIns="0" lIns="90000" spcFirstLastPara="1" rIns="36000" wrap="square" tIns="417600">
            <a:noAutofit/>
          </a:bodyPr>
          <a:lstStyle/>
          <a:p>
            <a:pPr indent="0" lvl="0" marL="0" rtl="0" algn="r">
              <a:lnSpc>
                <a:spcPct val="90000"/>
              </a:lnSpc>
              <a:spcBef>
                <a:spcPts val="0"/>
              </a:spcBef>
              <a:spcAft>
                <a:spcPts val="0"/>
              </a:spcAft>
              <a:buClr>
                <a:schemeClr val="lt1"/>
              </a:buClr>
              <a:buSzPts val="1200"/>
              <a:buFont typeface="Arial"/>
              <a:buNone/>
            </a:pPr>
            <a:r>
              <a:rPr b="1" lang="fr-FR"/>
              <a:t>CHAPITRE 02</a:t>
            </a:r>
            <a:endParaRPr/>
          </a:p>
        </p:txBody>
      </p:sp>
      <p:sp>
        <p:nvSpPr>
          <p:cNvPr id="189" name="Google Shape;189;g30b6428a046_0_0"/>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26/10/2022</a:t>
            </a:r>
            <a:endParaRPr/>
          </a:p>
        </p:txBody>
      </p:sp>
      <p:sp>
        <p:nvSpPr>
          <p:cNvPr id="190" name="Google Shape;190;g30b6428a046_0_0"/>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Titre de la présentation</a:t>
            </a:r>
            <a:endParaRPr/>
          </a:p>
        </p:txBody>
      </p:sp>
      <p:sp>
        <p:nvSpPr>
          <p:cNvPr id="191" name="Google Shape;191;g30b6428a046_0_0"/>
          <p:cNvSpPr txBox="1"/>
          <p:nvPr>
            <p:ph idx="12" type="sldNum"/>
          </p:nvPr>
        </p:nvSpPr>
        <p:spPr>
          <a:xfrm>
            <a:off x="0" y="6680362"/>
            <a:ext cx="180000" cy="177600"/>
          </a:xfrm>
          <a:prstGeom prst="rect">
            <a:avLst/>
          </a:prstGeom>
          <a:noFill/>
          <a:ln cap="flat" cmpd="sng" w="9525">
            <a:solidFill>
              <a:schemeClr val="accent1">
                <a:alpha val="0"/>
              </a:schemeClr>
            </a:solidFill>
            <a:prstDash val="solid"/>
            <a:round/>
            <a:headEnd len="sm" w="sm" type="none"/>
            <a:tailEnd len="sm" w="sm" type="none"/>
          </a:ln>
        </p:spPr>
        <p:txBody>
          <a:bodyPr anchorCtr="0" anchor="ctr" bIns="18000" lIns="18000" spcFirstLastPara="1" rIns="18000" wrap="square" tIns="36000">
            <a:spAutoFit/>
          </a:bodyPr>
          <a:lstStyle/>
          <a:p>
            <a:pPr indent="0" lvl="0" marL="0" rtl="0" algn="ctr">
              <a:lnSpc>
                <a:spcPct val="100000"/>
              </a:lnSpc>
              <a:spcBef>
                <a:spcPts val="0"/>
              </a:spcBef>
              <a:spcAft>
                <a:spcPts val="0"/>
              </a:spcAft>
              <a:buSzPts val="800"/>
              <a:buNone/>
            </a:pPr>
            <a:fld id="{00000000-1234-1234-1234-123412341234}" type="slidenum">
              <a:rPr lang="fr-FR"/>
              <a:t>‹#›</a:t>
            </a:fld>
            <a:endParaRPr/>
          </a:p>
        </p:txBody>
      </p:sp>
      <p:pic>
        <p:nvPicPr>
          <p:cNvPr id="192" name="Google Shape;192;g30b6428a046_0_0"/>
          <p:cNvPicPr preferRelativeResize="0"/>
          <p:nvPr>
            <p:ph idx="2" type="pic"/>
          </p:nvPr>
        </p:nvPicPr>
        <p:blipFill rotWithShape="1">
          <a:blip r:embed="rId3">
            <a:alphaModFix/>
          </a:blip>
          <a:srcRect b="0" l="37577" r="11902" t="0"/>
          <a:stretch/>
        </p:blipFill>
        <p:spPr>
          <a:xfrm>
            <a:off x="7135200" y="539999"/>
            <a:ext cx="4518000" cy="5778001"/>
          </a:xfrm>
          <a:prstGeom prst="rect">
            <a:avLst/>
          </a:prstGeom>
          <a:solidFill>
            <a:srgbClr val="F2F2F2"/>
          </a:solid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9"/>
          <p:cNvSpPr txBox="1"/>
          <p:nvPr>
            <p:ph type="title"/>
          </p:nvPr>
        </p:nvSpPr>
        <p:spPr>
          <a:xfrm>
            <a:off x="539999" y="540000"/>
            <a:ext cx="9217025" cy="349702"/>
          </a:xfrm>
          <a:prstGeom prst="rect">
            <a:avLst/>
          </a:prstGeom>
          <a:solidFill>
            <a:schemeClr val="lt2"/>
          </a:solidFill>
          <a:ln>
            <a:noFill/>
          </a:ln>
        </p:spPr>
        <p:txBody>
          <a:bodyPr anchorCtr="0" anchor="t" bIns="0" lIns="36000" spcFirstLastPara="1" rIns="36000" wrap="square" tIns="72000">
            <a:spAutoFit/>
          </a:bodyPr>
          <a:lstStyle/>
          <a:p>
            <a:pPr indent="0" lvl="0" marL="0" rtl="0" algn="l">
              <a:lnSpc>
                <a:spcPct val="90000"/>
              </a:lnSpc>
              <a:spcBef>
                <a:spcPts val="0"/>
              </a:spcBef>
              <a:spcAft>
                <a:spcPts val="0"/>
              </a:spcAft>
              <a:buClr>
                <a:schemeClr val="lt1"/>
              </a:buClr>
              <a:buSzPts val="2000"/>
              <a:buFont typeface="Arial"/>
              <a:buNone/>
            </a:pPr>
            <a:r>
              <a:rPr b="1" lang="fr-FR"/>
              <a:t>2. Exemple – cas #4</a:t>
            </a:r>
            <a:endParaRPr/>
          </a:p>
        </p:txBody>
      </p:sp>
      <p:sp>
        <p:nvSpPr>
          <p:cNvPr id="198" name="Google Shape;198;p39"/>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26/10/2022</a:t>
            </a:r>
            <a:endParaRPr/>
          </a:p>
        </p:txBody>
      </p:sp>
      <p:sp>
        <p:nvSpPr>
          <p:cNvPr id="199" name="Google Shape;199;p39"/>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Titre de la présentation</a:t>
            </a:r>
            <a:endParaRPr/>
          </a:p>
        </p:txBody>
      </p:sp>
      <p:sp>
        <p:nvSpPr>
          <p:cNvPr id="200" name="Google Shape;200;p39"/>
          <p:cNvSpPr txBox="1"/>
          <p:nvPr>
            <p:ph idx="12" type="sldNum"/>
          </p:nvPr>
        </p:nvSpPr>
        <p:spPr>
          <a:xfrm>
            <a:off x="11408458" y="6234329"/>
            <a:ext cx="244742" cy="177638"/>
          </a:xfrm>
          <a:prstGeom prst="rect">
            <a:avLst/>
          </a:prstGeom>
          <a:noFill/>
          <a:ln>
            <a:noFill/>
          </a:ln>
        </p:spPr>
        <p:txBody>
          <a:bodyPr anchorCtr="0" anchor="ctr" bIns="18000" lIns="18000" spcFirstLastPara="1" rIns="18000" wrap="square" tIns="36000">
            <a:spAutoFit/>
          </a:bodyPr>
          <a:lstStyle/>
          <a:p>
            <a:pPr indent="0" lvl="0" marL="0" rtl="0" algn="ctr">
              <a:lnSpc>
                <a:spcPct val="100000"/>
              </a:lnSpc>
              <a:spcBef>
                <a:spcPts val="0"/>
              </a:spcBef>
              <a:spcAft>
                <a:spcPts val="0"/>
              </a:spcAft>
              <a:buSzPts val="800"/>
              <a:buNone/>
            </a:pPr>
            <a:fld id="{00000000-1234-1234-1234-123412341234}" type="slidenum">
              <a:rPr lang="fr-FR"/>
              <a:t>‹#›</a:t>
            </a:fld>
            <a:endParaRPr/>
          </a:p>
        </p:txBody>
      </p:sp>
      <p:pic>
        <p:nvPicPr>
          <p:cNvPr id="201" name="Google Shape;201;p39"/>
          <p:cNvPicPr preferRelativeResize="0"/>
          <p:nvPr/>
        </p:nvPicPr>
        <p:blipFill rotWithShape="1">
          <a:blip r:embed="rId3">
            <a:alphaModFix/>
          </a:blip>
          <a:srcRect b="0" l="0" r="0" t="0"/>
          <a:stretch/>
        </p:blipFill>
        <p:spPr>
          <a:xfrm>
            <a:off x="3161279" y="1103287"/>
            <a:ext cx="5628320" cy="4433913"/>
          </a:xfrm>
          <a:prstGeom prst="rect">
            <a:avLst/>
          </a:prstGeom>
          <a:noFill/>
          <a:ln>
            <a:noFill/>
          </a:ln>
        </p:spPr>
      </p:pic>
      <p:sp>
        <p:nvSpPr>
          <p:cNvPr id="202" name="Google Shape;202;p39"/>
          <p:cNvSpPr txBox="1"/>
          <p:nvPr/>
        </p:nvSpPr>
        <p:spPr>
          <a:xfrm>
            <a:off x="2615111" y="1291752"/>
            <a:ext cx="2585720" cy="307777"/>
          </a:xfrm>
          <a:prstGeom prst="rect">
            <a:avLst/>
          </a:prstGeom>
          <a:solidFill>
            <a:srgbClr val="FDDECF"/>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fr-FR" sz="1400" u="none" cap="none" strike="noStrike">
                <a:solidFill>
                  <a:schemeClr val="lt2"/>
                </a:solidFill>
                <a:latin typeface="Arial"/>
                <a:ea typeface="Arial"/>
                <a:cs typeface="Arial"/>
                <a:sym typeface="Arial"/>
              </a:rPr>
              <a:t>Route très circulée = danger</a:t>
            </a:r>
            <a:endParaRPr b="0" i="0" sz="1400" u="none" cap="none" strike="noStrike">
              <a:solidFill>
                <a:srgbClr val="000000"/>
              </a:solidFill>
              <a:latin typeface="Arial"/>
              <a:ea typeface="Arial"/>
              <a:cs typeface="Arial"/>
              <a:sym typeface="Arial"/>
            </a:endParaRPr>
          </a:p>
        </p:txBody>
      </p:sp>
      <p:sp>
        <p:nvSpPr>
          <p:cNvPr id="203" name="Google Shape;203;p39"/>
          <p:cNvSpPr txBox="1"/>
          <p:nvPr/>
        </p:nvSpPr>
        <p:spPr>
          <a:xfrm>
            <a:off x="9039448" y="1099596"/>
            <a:ext cx="2216320" cy="307777"/>
          </a:xfrm>
          <a:prstGeom prst="rect">
            <a:avLst/>
          </a:prstGeom>
          <a:solidFill>
            <a:srgbClr val="FDDECF"/>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fr-FR" sz="1400" u="none" cap="none" strike="noStrike">
                <a:solidFill>
                  <a:schemeClr val="lt2"/>
                </a:solidFill>
                <a:latin typeface="Arial"/>
                <a:ea typeface="Arial"/>
                <a:cs typeface="Arial"/>
                <a:sym typeface="Arial"/>
              </a:rPr>
              <a:t>Voie de lotissement</a:t>
            </a:r>
            <a:endParaRPr b="0" i="0" sz="1400" u="none" cap="none" strike="noStrike">
              <a:solidFill>
                <a:srgbClr val="000000"/>
              </a:solidFill>
              <a:latin typeface="Arial"/>
              <a:ea typeface="Arial"/>
              <a:cs typeface="Arial"/>
              <a:sym typeface="Arial"/>
            </a:endParaRPr>
          </a:p>
        </p:txBody>
      </p:sp>
      <p:sp>
        <p:nvSpPr>
          <p:cNvPr id="204" name="Google Shape;204;p39"/>
          <p:cNvSpPr txBox="1"/>
          <p:nvPr>
            <p:ph idx="1" type="body"/>
          </p:nvPr>
        </p:nvSpPr>
        <p:spPr>
          <a:xfrm>
            <a:off x="8974688" y="3772363"/>
            <a:ext cx="2433770" cy="1174909"/>
          </a:xfrm>
          <a:prstGeom prst="rect">
            <a:avLst/>
          </a:prstGeom>
          <a:noFill/>
          <a:ln>
            <a:noFill/>
          </a:ln>
        </p:spPr>
        <p:txBody>
          <a:bodyPr anchorCtr="0" anchor="ctr" bIns="0" lIns="0" spcFirstLastPara="1" rIns="0" wrap="square" tIns="0">
            <a:noAutofit/>
          </a:bodyPr>
          <a:lstStyle/>
          <a:p>
            <a:pPr indent="-285750" lvl="1" marL="285750" rtl="0" algn="l">
              <a:lnSpc>
                <a:spcPct val="100000"/>
              </a:lnSpc>
              <a:spcBef>
                <a:spcPts val="600"/>
              </a:spcBef>
              <a:spcAft>
                <a:spcPts val="0"/>
              </a:spcAft>
              <a:buClr>
                <a:schemeClr val="dk1"/>
              </a:buClr>
              <a:buSzPts val="1500"/>
              <a:buFont typeface="Noto Sans Symbols"/>
              <a:buChar char="▪"/>
            </a:pPr>
            <a:r>
              <a:rPr lang="fr-FR" sz="1200"/>
              <a:t>Peu intéressant mais s’il est bien végétalisé et que la clôture est facile  &gt; proposer un passage</a:t>
            </a:r>
            <a:endParaRPr/>
          </a:p>
        </p:txBody>
      </p:sp>
      <p:sp>
        <p:nvSpPr>
          <p:cNvPr id="205" name="Google Shape;205;p39"/>
          <p:cNvSpPr txBox="1"/>
          <p:nvPr/>
        </p:nvSpPr>
        <p:spPr>
          <a:xfrm>
            <a:off x="9083413" y="3167390"/>
            <a:ext cx="2216320" cy="523220"/>
          </a:xfrm>
          <a:prstGeom prst="rect">
            <a:avLst/>
          </a:prstGeom>
          <a:solidFill>
            <a:srgbClr val="F9F2D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fr-FR" sz="1400" u="none" cap="none" strike="noStrike">
                <a:solidFill>
                  <a:srgbClr val="B99C1B"/>
                </a:solidFill>
                <a:latin typeface="Arial"/>
                <a:ea typeface="Arial"/>
                <a:cs typeface="Arial"/>
                <a:sym typeface="Arial"/>
              </a:rPr>
              <a:t>Jardin 0015 isolé par une voie sur 3 côtés</a:t>
            </a:r>
            <a:endParaRPr b="0" i="0" sz="1400" u="none" cap="none" strike="noStrike">
              <a:solidFill>
                <a:srgbClr val="000000"/>
              </a:solidFill>
              <a:latin typeface="Arial"/>
              <a:ea typeface="Arial"/>
              <a:cs typeface="Arial"/>
              <a:sym typeface="Arial"/>
            </a:endParaRPr>
          </a:p>
        </p:txBody>
      </p:sp>
      <p:sp>
        <p:nvSpPr>
          <p:cNvPr id="206" name="Google Shape;206;p39"/>
          <p:cNvSpPr/>
          <p:nvPr/>
        </p:nvSpPr>
        <p:spPr>
          <a:xfrm>
            <a:off x="4579620" y="1854553"/>
            <a:ext cx="365760" cy="307777"/>
          </a:xfrm>
          <a:prstGeom prst="mathMultiply">
            <a:avLst>
              <a:gd fmla="val 23520" name="adj1"/>
            </a:avLst>
          </a:prstGeom>
          <a:solidFill>
            <a:schemeClr val="lt2"/>
          </a:solidFill>
          <a:ln cap="flat" cmpd="sng" w="25400">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07" name="Google Shape;207;p39"/>
          <p:cNvSpPr txBox="1"/>
          <p:nvPr/>
        </p:nvSpPr>
        <p:spPr>
          <a:xfrm>
            <a:off x="9097059" y="1310397"/>
            <a:ext cx="2433770" cy="1174909"/>
          </a:xfrm>
          <a:prstGeom prst="rect">
            <a:avLst/>
          </a:prstGeom>
          <a:noFill/>
          <a:ln>
            <a:noFill/>
          </a:ln>
        </p:spPr>
        <p:txBody>
          <a:bodyPr anchorCtr="0" anchor="ctr" bIns="0" lIns="0" spcFirstLastPara="1" rIns="0" wrap="square" tIns="0">
            <a:noAutofit/>
          </a:bodyPr>
          <a:lstStyle/>
          <a:p>
            <a:pPr indent="-285750" lvl="1" marL="285750" marR="0" rtl="0" algn="l">
              <a:lnSpc>
                <a:spcPct val="100000"/>
              </a:lnSpc>
              <a:spcBef>
                <a:spcPts val="600"/>
              </a:spcBef>
              <a:spcAft>
                <a:spcPts val="0"/>
              </a:spcAft>
              <a:buClr>
                <a:schemeClr val="dk1"/>
              </a:buClr>
              <a:buSzPts val="1500"/>
              <a:buFont typeface="Noto Sans Symbols"/>
              <a:buChar char="▪"/>
            </a:pPr>
            <a:r>
              <a:rPr b="0" i="0" lang="fr-FR" sz="1200" u="none" cap="none" strike="noStrike">
                <a:solidFill>
                  <a:schemeClr val="dk1"/>
                </a:solidFill>
                <a:latin typeface="Arial"/>
                <a:ea typeface="Arial"/>
                <a:cs typeface="Arial"/>
                <a:sym typeface="Arial"/>
              </a:rPr>
              <a:t>Zone peu favorable, portails souvent fermés, clôtures très étanches</a:t>
            </a:r>
            <a:endParaRPr b="0" i="0" sz="1400" u="none" cap="none" strike="noStrike">
              <a:solidFill>
                <a:srgbClr val="000000"/>
              </a:solidFill>
              <a:latin typeface="Arial"/>
              <a:ea typeface="Arial"/>
              <a:cs typeface="Arial"/>
              <a:sym typeface="Arial"/>
            </a:endParaRPr>
          </a:p>
        </p:txBody>
      </p:sp>
      <p:sp>
        <p:nvSpPr>
          <p:cNvPr id="208" name="Google Shape;208;p39"/>
          <p:cNvSpPr txBox="1"/>
          <p:nvPr/>
        </p:nvSpPr>
        <p:spPr>
          <a:xfrm>
            <a:off x="552702" y="3618474"/>
            <a:ext cx="2169850" cy="307777"/>
          </a:xfrm>
          <a:prstGeom prst="rect">
            <a:avLst/>
          </a:prstGeom>
          <a:solidFill>
            <a:srgbClr val="C2EAFF"/>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fr-FR" sz="1400" u="none" cap="none" strike="noStrike">
                <a:solidFill>
                  <a:schemeClr val="dk2"/>
                </a:solidFill>
                <a:latin typeface="Arial"/>
                <a:ea typeface="Arial"/>
                <a:cs typeface="Arial"/>
                <a:sym typeface="Arial"/>
              </a:rPr>
              <a:t>Diagnostic parcelle</a:t>
            </a:r>
            <a:endParaRPr b="0" i="0" sz="1400" u="none" cap="none" strike="noStrike">
              <a:solidFill>
                <a:srgbClr val="000000"/>
              </a:solidFill>
              <a:latin typeface="Arial"/>
              <a:ea typeface="Arial"/>
              <a:cs typeface="Arial"/>
              <a:sym typeface="Arial"/>
            </a:endParaRPr>
          </a:p>
        </p:txBody>
      </p:sp>
      <p:sp>
        <p:nvSpPr>
          <p:cNvPr id="209" name="Google Shape;209;p39"/>
          <p:cNvSpPr/>
          <p:nvPr/>
        </p:nvSpPr>
        <p:spPr>
          <a:xfrm rot="4458966">
            <a:off x="5435599" y="3148561"/>
            <a:ext cx="152400" cy="343363"/>
          </a:xfrm>
          <a:prstGeom prst="upDownArrow">
            <a:avLst>
              <a:gd fmla="val 50000" name="adj1"/>
              <a:gd fmla="val 50000" name="adj2"/>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0" name="Google Shape;210;p39"/>
          <p:cNvSpPr/>
          <p:nvPr/>
        </p:nvSpPr>
        <p:spPr>
          <a:xfrm>
            <a:off x="4396740" y="3688434"/>
            <a:ext cx="365760" cy="307777"/>
          </a:xfrm>
          <a:prstGeom prst="mathMultiply">
            <a:avLst>
              <a:gd fmla="val 23520" name="adj1"/>
            </a:avLst>
          </a:prstGeom>
          <a:solidFill>
            <a:schemeClr val="lt2"/>
          </a:solidFill>
          <a:ln cap="flat" cmpd="sng" w="25400">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1" name="Google Shape;211;p39"/>
          <p:cNvSpPr txBox="1"/>
          <p:nvPr/>
        </p:nvSpPr>
        <p:spPr>
          <a:xfrm>
            <a:off x="488982" y="2143707"/>
            <a:ext cx="2433770" cy="1174909"/>
          </a:xfrm>
          <a:prstGeom prst="rect">
            <a:avLst/>
          </a:prstGeom>
          <a:noFill/>
          <a:ln>
            <a:noFill/>
          </a:ln>
        </p:spPr>
        <p:txBody>
          <a:bodyPr anchorCtr="0" anchor="ctr" bIns="0" lIns="0" spcFirstLastPara="1" rIns="0" wrap="square" tIns="0">
            <a:noAutofit/>
          </a:bodyPr>
          <a:lstStyle/>
          <a:p>
            <a:pPr indent="-285750" lvl="1" marL="285750" marR="0" rtl="0" algn="l">
              <a:lnSpc>
                <a:spcPct val="100000"/>
              </a:lnSpc>
              <a:spcBef>
                <a:spcPts val="600"/>
              </a:spcBef>
              <a:spcAft>
                <a:spcPts val="0"/>
              </a:spcAft>
              <a:buClr>
                <a:schemeClr val="dk1"/>
              </a:buClr>
              <a:buSzPts val="1500"/>
              <a:buFont typeface="Noto Sans Symbols"/>
              <a:buChar char="▪"/>
            </a:pPr>
            <a:r>
              <a:rPr b="0" i="0" lang="fr-FR" sz="1200" u="none" cap="none" strike="noStrike">
                <a:solidFill>
                  <a:schemeClr val="dk1"/>
                </a:solidFill>
                <a:latin typeface="Arial"/>
                <a:ea typeface="Arial"/>
                <a:cs typeface="Arial"/>
                <a:sym typeface="Arial"/>
              </a:rPr>
              <a:t>Proposer une connexion avec le jardin 13 en fond de parcelle et inciter à connecter le jardin 12 même si peu favorable (pas de haie, large bande de gravier, pelouse rase, seul le potager est intéressant) </a:t>
            </a:r>
            <a:endParaRPr b="0" i="0" sz="1400" u="none" cap="none" strike="noStrike">
              <a:solidFill>
                <a:srgbClr val="000000"/>
              </a:solidFill>
              <a:latin typeface="Arial"/>
              <a:ea typeface="Arial"/>
              <a:cs typeface="Arial"/>
              <a:sym typeface="Arial"/>
            </a:endParaRPr>
          </a:p>
        </p:txBody>
      </p:sp>
      <p:sp>
        <p:nvSpPr>
          <p:cNvPr id="212" name="Google Shape;212;p39"/>
          <p:cNvSpPr txBox="1"/>
          <p:nvPr/>
        </p:nvSpPr>
        <p:spPr>
          <a:xfrm>
            <a:off x="552702" y="1701973"/>
            <a:ext cx="2216320" cy="307777"/>
          </a:xfrm>
          <a:prstGeom prst="rect">
            <a:avLst/>
          </a:prstGeom>
          <a:solidFill>
            <a:srgbClr val="F9F2D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fr-FR" sz="1400" u="none" cap="none" strike="noStrike">
                <a:solidFill>
                  <a:srgbClr val="B99C1B"/>
                </a:solidFill>
                <a:latin typeface="Arial"/>
                <a:ea typeface="Arial"/>
                <a:cs typeface="Arial"/>
                <a:sym typeface="Arial"/>
              </a:rPr>
              <a:t>Connexion 13/12</a:t>
            </a:r>
            <a:endParaRPr b="0" i="0" sz="1400" u="none" cap="none" strike="noStrike">
              <a:solidFill>
                <a:srgbClr val="000000"/>
              </a:solidFill>
              <a:latin typeface="Arial"/>
              <a:ea typeface="Arial"/>
              <a:cs typeface="Arial"/>
              <a:sym typeface="Arial"/>
            </a:endParaRPr>
          </a:p>
        </p:txBody>
      </p:sp>
      <p:sp>
        <p:nvSpPr>
          <p:cNvPr id="213" name="Google Shape;213;p39"/>
          <p:cNvSpPr/>
          <p:nvPr/>
        </p:nvSpPr>
        <p:spPr>
          <a:xfrm rot="4458966">
            <a:off x="4236720" y="2244124"/>
            <a:ext cx="152400" cy="343363"/>
          </a:xfrm>
          <a:prstGeom prst="upDownArrow">
            <a:avLst>
              <a:gd fmla="val 50000" name="adj1"/>
              <a:gd fmla="val 50000" name="adj2"/>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4" name="Google Shape;214;p39"/>
          <p:cNvSpPr txBox="1"/>
          <p:nvPr/>
        </p:nvSpPr>
        <p:spPr>
          <a:xfrm>
            <a:off x="539999" y="4359817"/>
            <a:ext cx="2433770" cy="736040"/>
          </a:xfrm>
          <a:prstGeom prst="rect">
            <a:avLst/>
          </a:prstGeom>
          <a:noFill/>
          <a:ln>
            <a:noFill/>
          </a:ln>
        </p:spPr>
        <p:txBody>
          <a:bodyPr anchorCtr="0" anchor="ctr" bIns="0" lIns="0" spcFirstLastPara="1" rIns="0" wrap="square" tIns="0">
            <a:noAutofit/>
          </a:bodyPr>
          <a:lstStyle/>
          <a:p>
            <a:pPr indent="-285750" lvl="1" marL="285750" marR="0" rtl="0" algn="l">
              <a:lnSpc>
                <a:spcPct val="100000"/>
              </a:lnSpc>
              <a:spcBef>
                <a:spcPts val="600"/>
              </a:spcBef>
              <a:spcAft>
                <a:spcPts val="0"/>
              </a:spcAft>
              <a:buClr>
                <a:schemeClr val="dk1"/>
              </a:buClr>
              <a:buSzPts val="1500"/>
              <a:buFont typeface="Noto Sans Symbols"/>
              <a:buChar char="▪"/>
            </a:pPr>
            <a:r>
              <a:rPr b="0" i="0" lang="fr-FR" sz="1200" u="none" cap="none" strike="noStrike">
                <a:solidFill>
                  <a:schemeClr val="dk1"/>
                </a:solidFill>
                <a:latin typeface="Arial"/>
                <a:ea typeface="Arial"/>
                <a:cs typeface="Arial"/>
                <a:sym typeface="Arial"/>
              </a:rPr>
              <a:t>espace de jardin assez faible, grande emprise bâtie, peu de sources d’alimentation, haies séparatives en cours de croissance,  présence de grands arbres, piscine hors-sol (pas de danger)</a:t>
            </a:r>
            <a:endParaRPr b="0" i="0" sz="1400" u="none" cap="none" strike="noStrike">
              <a:solidFill>
                <a:srgbClr val="000000"/>
              </a:solidFill>
              <a:latin typeface="Arial"/>
              <a:ea typeface="Arial"/>
              <a:cs typeface="Arial"/>
              <a:sym typeface="Arial"/>
            </a:endParaRPr>
          </a:p>
        </p:txBody>
      </p:sp>
      <p:sp>
        <p:nvSpPr>
          <p:cNvPr id="215" name="Google Shape;215;p39"/>
          <p:cNvSpPr txBox="1"/>
          <p:nvPr/>
        </p:nvSpPr>
        <p:spPr>
          <a:xfrm>
            <a:off x="3362734" y="5939250"/>
            <a:ext cx="5734325" cy="736040"/>
          </a:xfrm>
          <a:prstGeom prst="rect">
            <a:avLst/>
          </a:prstGeom>
          <a:noFill/>
          <a:ln>
            <a:noFill/>
          </a:ln>
        </p:spPr>
        <p:txBody>
          <a:bodyPr anchorCtr="0" anchor="ctr" bIns="0" lIns="0" spcFirstLastPara="1" rIns="0" wrap="square" tIns="0">
            <a:noAutofit/>
          </a:bodyPr>
          <a:lstStyle/>
          <a:p>
            <a:pPr indent="-285750" lvl="1" marL="285750" marR="0" rtl="0" algn="l">
              <a:lnSpc>
                <a:spcPct val="100000"/>
              </a:lnSpc>
              <a:spcBef>
                <a:spcPts val="600"/>
              </a:spcBef>
              <a:spcAft>
                <a:spcPts val="0"/>
              </a:spcAft>
              <a:buClr>
                <a:schemeClr val="dk1"/>
              </a:buClr>
              <a:buSzPts val="1500"/>
              <a:buFont typeface="Noto Sans Symbols"/>
              <a:buChar char="▪"/>
            </a:pPr>
            <a:r>
              <a:rPr b="1" i="0" lang="fr-FR" sz="1200" u="none" cap="none" strike="noStrike">
                <a:solidFill>
                  <a:schemeClr val="dk1"/>
                </a:solidFill>
                <a:latin typeface="Arial"/>
                <a:ea typeface="Arial"/>
                <a:cs typeface="Arial"/>
                <a:sym typeface="Arial"/>
              </a:rPr>
              <a:t>Synthèse de l’accompagnement </a:t>
            </a:r>
            <a:r>
              <a:rPr b="0" i="0" lang="fr-FR" sz="1200" u="none" cap="none" strike="noStrike">
                <a:solidFill>
                  <a:schemeClr val="dk1"/>
                </a:solidFill>
                <a:latin typeface="Arial"/>
                <a:ea typeface="Arial"/>
                <a:cs typeface="Arial"/>
                <a:sym typeface="Arial"/>
              </a:rPr>
              <a:t>: 2 passages à réaliser, plantation d’essences favorables pour alimentation, aménagement point d’eau (mare pluviale ou </a:t>
            </a:r>
            <a:r>
              <a:rPr b="0" i="0" lang="fr-FR" sz="1200" u="none" cap="none" strike="noStrike">
                <a:solidFill>
                  <a:schemeClr val="dk1"/>
                </a:solidFill>
                <a:highlight>
                  <a:srgbClr val="FFFF00"/>
                </a:highlight>
                <a:latin typeface="Arial"/>
                <a:ea typeface="Arial"/>
                <a:cs typeface="Arial"/>
                <a:sym typeface="Arial"/>
              </a:rPr>
              <a:t>XX</a:t>
            </a:r>
            <a:r>
              <a:rPr b="0" i="0" lang="fr-FR" sz="1200" u="none" cap="none" strike="noStrike">
                <a:solidFill>
                  <a:schemeClr val="dk1"/>
                </a:solidFill>
                <a:latin typeface="Arial"/>
                <a:ea typeface="Arial"/>
                <a:cs typeface="Arial"/>
                <a:sym typeface="Arial"/>
              </a:rPr>
              <a:t>) + conseils habituels de gestion raisonnée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40"/>
          <p:cNvSpPr txBox="1"/>
          <p:nvPr>
            <p:ph type="title"/>
          </p:nvPr>
        </p:nvSpPr>
        <p:spPr>
          <a:xfrm>
            <a:off x="539999" y="540000"/>
            <a:ext cx="9217025" cy="349702"/>
          </a:xfrm>
          <a:prstGeom prst="rect">
            <a:avLst/>
          </a:prstGeom>
          <a:solidFill>
            <a:schemeClr val="lt2"/>
          </a:solidFill>
          <a:ln>
            <a:noFill/>
          </a:ln>
        </p:spPr>
        <p:txBody>
          <a:bodyPr anchorCtr="0" anchor="t" bIns="0" lIns="36000" spcFirstLastPara="1" rIns="36000" wrap="square" tIns="72000">
            <a:spAutoFit/>
          </a:bodyPr>
          <a:lstStyle/>
          <a:p>
            <a:pPr indent="0" lvl="0" marL="0" rtl="0" algn="l">
              <a:lnSpc>
                <a:spcPct val="90000"/>
              </a:lnSpc>
              <a:spcBef>
                <a:spcPts val="0"/>
              </a:spcBef>
              <a:spcAft>
                <a:spcPts val="0"/>
              </a:spcAft>
              <a:buClr>
                <a:schemeClr val="lt1"/>
              </a:buClr>
              <a:buSzPts val="2000"/>
              <a:buFont typeface="Arial"/>
              <a:buNone/>
            </a:pPr>
            <a:r>
              <a:rPr b="1" lang="fr-FR"/>
              <a:t>2. Exemple – cas #4</a:t>
            </a:r>
            <a:endParaRPr/>
          </a:p>
        </p:txBody>
      </p:sp>
      <p:sp>
        <p:nvSpPr>
          <p:cNvPr id="221" name="Google Shape;221;p40"/>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26/10/2022</a:t>
            </a:r>
            <a:endParaRPr/>
          </a:p>
        </p:txBody>
      </p:sp>
      <p:sp>
        <p:nvSpPr>
          <p:cNvPr id="222" name="Google Shape;222;p40"/>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Titre de la présentation</a:t>
            </a:r>
            <a:endParaRPr/>
          </a:p>
        </p:txBody>
      </p:sp>
      <p:sp>
        <p:nvSpPr>
          <p:cNvPr id="223" name="Google Shape;223;p40"/>
          <p:cNvSpPr txBox="1"/>
          <p:nvPr>
            <p:ph idx="12" type="sldNum"/>
          </p:nvPr>
        </p:nvSpPr>
        <p:spPr>
          <a:xfrm>
            <a:off x="11408458" y="6234329"/>
            <a:ext cx="244742" cy="177638"/>
          </a:xfrm>
          <a:prstGeom prst="rect">
            <a:avLst/>
          </a:prstGeom>
          <a:noFill/>
          <a:ln>
            <a:noFill/>
          </a:ln>
        </p:spPr>
        <p:txBody>
          <a:bodyPr anchorCtr="0" anchor="ctr" bIns="18000" lIns="18000" spcFirstLastPara="1" rIns="18000" wrap="square" tIns="36000">
            <a:spAutoFit/>
          </a:bodyPr>
          <a:lstStyle/>
          <a:p>
            <a:pPr indent="0" lvl="0" marL="0" rtl="0" algn="ctr">
              <a:lnSpc>
                <a:spcPct val="100000"/>
              </a:lnSpc>
              <a:spcBef>
                <a:spcPts val="0"/>
              </a:spcBef>
              <a:spcAft>
                <a:spcPts val="0"/>
              </a:spcAft>
              <a:buSzPts val="800"/>
              <a:buNone/>
            </a:pPr>
            <a:fld id="{00000000-1234-1234-1234-123412341234}" type="slidenum">
              <a:rPr lang="fr-FR"/>
              <a:t>‹#›</a:t>
            </a:fld>
            <a:endParaRPr/>
          </a:p>
        </p:txBody>
      </p:sp>
      <p:pic>
        <p:nvPicPr>
          <p:cNvPr id="224" name="Google Shape;224;p40"/>
          <p:cNvPicPr preferRelativeResize="0"/>
          <p:nvPr/>
        </p:nvPicPr>
        <p:blipFill rotWithShape="1">
          <a:blip r:embed="rId3">
            <a:alphaModFix/>
          </a:blip>
          <a:srcRect b="24126" l="0" r="13566" t="0"/>
          <a:stretch/>
        </p:blipFill>
        <p:spPr>
          <a:xfrm>
            <a:off x="539999" y="1042556"/>
            <a:ext cx="3335555" cy="2163631"/>
          </a:xfrm>
          <a:prstGeom prst="rect">
            <a:avLst/>
          </a:prstGeom>
          <a:noFill/>
          <a:ln>
            <a:noFill/>
          </a:ln>
        </p:spPr>
      </p:pic>
      <p:sp>
        <p:nvSpPr>
          <p:cNvPr id="225" name="Google Shape;225;p40"/>
          <p:cNvSpPr txBox="1"/>
          <p:nvPr/>
        </p:nvSpPr>
        <p:spPr>
          <a:xfrm>
            <a:off x="4507264" y="1209506"/>
            <a:ext cx="3813776" cy="307777"/>
          </a:xfrm>
          <a:prstGeom prst="rect">
            <a:avLst/>
          </a:prstGeom>
          <a:solidFill>
            <a:srgbClr val="C2EAFF"/>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fr-FR" sz="1400" u="none" cap="none" strike="noStrike">
                <a:solidFill>
                  <a:schemeClr val="dk2"/>
                </a:solidFill>
                <a:latin typeface="Arial"/>
                <a:ea typeface="Arial"/>
                <a:cs typeface="Arial"/>
                <a:sym typeface="Arial"/>
              </a:rPr>
              <a:t>Bordure en béton et haie sans grillage </a:t>
            </a:r>
            <a:endParaRPr b="0" i="0" sz="1400" u="none" cap="none" strike="noStrike">
              <a:solidFill>
                <a:srgbClr val="000000"/>
              </a:solidFill>
              <a:latin typeface="Arial"/>
              <a:ea typeface="Arial"/>
              <a:cs typeface="Arial"/>
              <a:sym typeface="Arial"/>
            </a:endParaRPr>
          </a:p>
        </p:txBody>
      </p:sp>
      <p:sp>
        <p:nvSpPr>
          <p:cNvPr id="226" name="Google Shape;226;p40"/>
          <p:cNvSpPr txBox="1"/>
          <p:nvPr>
            <p:ph idx="1" type="body"/>
          </p:nvPr>
        </p:nvSpPr>
        <p:spPr>
          <a:xfrm>
            <a:off x="4507264" y="714851"/>
            <a:ext cx="6407663" cy="2714149"/>
          </a:xfrm>
          <a:prstGeom prst="rect">
            <a:avLst/>
          </a:prstGeom>
          <a:noFill/>
          <a:ln>
            <a:noFill/>
          </a:ln>
        </p:spPr>
        <p:txBody>
          <a:bodyPr anchorCtr="0" anchor="ctr" bIns="0" lIns="0" spcFirstLastPara="1" rIns="0" wrap="square" tIns="0">
            <a:noAutofit/>
          </a:bodyPr>
          <a:lstStyle/>
          <a:p>
            <a:pPr indent="-285750" lvl="1" marL="285750" rtl="0" algn="l">
              <a:lnSpc>
                <a:spcPct val="100000"/>
              </a:lnSpc>
              <a:spcBef>
                <a:spcPts val="600"/>
              </a:spcBef>
              <a:spcAft>
                <a:spcPts val="0"/>
              </a:spcAft>
              <a:buClr>
                <a:schemeClr val="dk1"/>
              </a:buClr>
              <a:buSzPts val="1500"/>
              <a:buFont typeface="Noto Sans Symbols"/>
              <a:buChar char="▪"/>
            </a:pPr>
            <a:r>
              <a:rPr lang="fr-FR"/>
              <a:t>Aménager une marche si la bordure &gt; à </a:t>
            </a:r>
            <a:r>
              <a:rPr lang="fr-FR">
                <a:highlight>
                  <a:srgbClr val="FFFF00"/>
                </a:highlight>
              </a:rPr>
              <a:t>X</a:t>
            </a:r>
            <a:r>
              <a:rPr lang="fr-FR"/>
              <a:t> cm</a:t>
            </a:r>
            <a:endParaRPr/>
          </a:p>
          <a:p>
            <a:pPr indent="-285750" lvl="1" marL="285750" rtl="0" algn="l">
              <a:lnSpc>
                <a:spcPct val="100000"/>
              </a:lnSpc>
              <a:spcBef>
                <a:spcPts val="600"/>
              </a:spcBef>
              <a:spcAft>
                <a:spcPts val="0"/>
              </a:spcAft>
              <a:buClr>
                <a:schemeClr val="dk1"/>
              </a:buClr>
              <a:buSzPts val="1500"/>
              <a:buFont typeface="Noto Sans Symbols"/>
              <a:buChar char="▪"/>
            </a:pPr>
            <a:r>
              <a:rPr lang="fr-FR"/>
              <a:t>Sinon, ne rien faire, le passage est déjà libre</a:t>
            </a:r>
            <a:endParaRPr/>
          </a:p>
        </p:txBody>
      </p:sp>
      <p:pic>
        <p:nvPicPr>
          <p:cNvPr id="227" name="Google Shape;227;p40"/>
          <p:cNvPicPr preferRelativeResize="0"/>
          <p:nvPr/>
        </p:nvPicPr>
        <p:blipFill rotWithShape="1">
          <a:blip r:embed="rId4">
            <a:alphaModFix/>
          </a:blip>
          <a:srcRect b="0" l="0" r="0" t="0"/>
          <a:stretch/>
        </p:blipFill>
        <p:spPr>
          <a:xfrm>
            <a:off x="539999" y="3359041"/>
            <a:ext cx="3335555" cy="2375722"/>
          </a:xfrm>
          <a:prstGeom prst="rect">
            <a:avLst/>
          </a:prstGeom>
          <a:noFill/>
          <a:ln>
            <a:noFill/>
          </a:ln>
        </p:spPr>
      </p:pic>
      <p:sp>
        <p:nvSpPr>
          <p:cNvPr id="228" name="Google Shape;228;p40"/>
          <p:cNvSpPr txBox="1"/>
          <p:nvPr/>
        </p:nvSpPr>
        <p:spPr>
          <a:xfrm>
            <a:off x="4490756" y="3306452"/>
            <a:ext cx="4896312" cy="307777"/>
          </a:xfrm>
          <a:prstGeom prst="rect">
            <a:avLst/>
          </a:prstGeom>
          <a:solidFill>
            <a:srgbClr val="C2EAFF"/>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fr-FR" sz="1400" u="none" cap="none" strike="noStrike">
                <a:solidFill>
                  <a:schemeClr val="dk2"/>
                </a:solidFill>
                <a:latin typeface="Arial"/>
                <a:ea typeface="Arial"/>
                <a:cs typeface="Arial"/>
                <a:sym typeface="Arial"/>
              </a:rPr>
              <a:t>Grillage fin et différence de niveau avec le terrain voisin</a:t>
            </a:r>
            <a:endParaRPr b="0" i="0" sz="1400" u="none" cap="none" strike="noStrike">
              <a:solidFill>
                <a:srgbClr val="000000"/>
              </a:solidFill>
              <a:latin typeface="Arial"/>
              <a:ea typeface="Arial"/>
              <a:cs typeface="Arial"/>
              <a:sym typeface="Arial"/>
            </a:endParaRPr>
          </a:p>
        </p:txBody>
      </p:sp>
      <p:sp>
        <p:nvSpPr>
          <p:cNvPr id="229" name="Google Shape;229;p40"/>
          <p:cNvSpPr txBox="1"/>
          <p:nvPr/>
        </p:nvSpPr>
        <p:spPr>
          <a:xfrm>
            <a:off x="4490756" y="3748804"/>
            <a:ext cx="6407663" cy="1777142"/>
          </a:xfrm>
          <a:prstGeom prst="rect">
            <a:avLst/>
          </a:prstGeom>
          <a:noFill/>
          <a:ln>
            <a:noFill/>
          </a:ln>
        </p:spPr>
        <p:txBody>
          <a:bodyPr anchorCtr="0" anchor="ctr" bIns="0" lIns="0" spcFirstLastPara="1" rIns="0" wrap="square" tIns="0">
            <a:noAutofit/>
          </a:bodyPr>
          <a:lstStyle/>
          <a:p>
            <a:pPr indent="-285750" lvl="1" marL="285750" marR="0" rtl="0" algn="l">
              <a:lnSpc>
                <a:spcPct val="100000"/>
              </a:lnSpc>
              <a:spcBef>
                <a:spcPts val="600"/>
              </a:spcBef>
              <a:spcAft>
                <a:spcPts val="0"/>
              </a:spcAft>
              <a:buClr>
                <a:schemeClr val="dk1"/>
              </a:buClr>
              <a:buSzPts val="1500"/>
              <a:buFont typeface="Noto Sans Symbols"/>
              <a:buChar char="▪"/>
            </a:pPr>
            <a:r>
              <a:rPr b="0" i="0" lang="fr-FR" sz="1500" u="none" cap="none" strike="noStrike">
                <a:solidFill>
                  <a:schemeClr val="dk1"/>
                </a:solidFill>
                <a:latin typeface="Arial"/>
                <a:ea typeface="Arial"/>
                <a:cs typeface="Arial"/>
                <a:sym typeface="Arial"/>
              </a:rPr>
              <a:t>Cisailler le grillage pour un passage de 15 par 15 (rond ou carré) plutôt sur la partie couverte de végétaux (abritée) </a:t>
            </a:r>
            <a:endParaRPr b="0" i="0" sz="1400" u="none" cap="none" strike="noStrike">
              <a:solidFill>
                <a:srgbClr val="000000"/>
              </a:solidFill>
              <a:latin typeface="Arial"/>
              <a:ea typeface="Arial"/>
              <a:cs typeface="Arial"/>
              <a:sym typeface="Arial"/>
            </a:endParaRPr>
          </a:p>
          <a:p>
            <a:pPr indent="-285750" lvl="1" marL="285750" marR="0" rtl="0" algn="l">
              <a:lnSpc>
                <a:spcPct val="100000"/>
              </a:lnSpc>
              <a:spcBef>
                <a:spcPts val="600"/>
              </a:spcBef>
              <a:spcAft>
                <a:spcPts val="0"/>
              </a:spcAft>
              <a:buClr>
                <a:schemeClr val="dk1"/>
              </a:buClr>
              <a:buSzPts val="1500"/>
              <a:buFont typeface="Noto Sans Symbols"/>
              <a:buChar char="▪"/>
            </a:pPr>
            <a:r>
              <a:rPr b="0" i="0" lang="fr-FR" sz="1500" u="none" cap="none" strike="noStrike">
                <a:solidFill>
                  <a:schemeClr val="dk1"/>
                </a:solidFill>
                <a:latin typeface="Arial"/>
                <a:ea typeface="Arial"/>
                <a:cs typeface="Arial"/>
                <a:sym typeface="Arial"/>
              </a:rPr>
              <a:t>Rattraper le niveau si besoin avec une brique ou une bûche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pic>
        <p:nvPicPr>
          <p:cNvPr id="234" name="Google Shape;234;p41"/>
          <p:cNvPicPr preferRelativeResize="0"/>
          <p:nvPr/>
        </p:nvPicPr>
        <p:blipFill rotWithShape="1">
          <a:blip r:embed="rId3">
            <a:alphaModFix/>
          </a:blip>
          <a:srcRect b="0" l="0" r="0" t="0"/>
          <a:stretch/>
        </p:blipFill>
        <p:spPr>
          <a:xfrm>
            <a:off x="3052232" y="1599529"/>
            <a:ext cx="5734326" cy="4156250"/>
          </a:xfrm>
          <a:prstGeom prst="rect">
            <a:avLst/>
          </a:prstGeom>
          <a:noFill/>
          <a:ln>
            <a:noFill/>
          </a:ln>
        </p:spPr>
      </p:pic>
      <p:sp>
        <p:nvSpPr>
          <p:cNvPr id="235" name="Google Shape;235;p41"/>
          <p:cNvSpPr txBox="1"/>
          <p:nvPr>
            <p:ph type="title"/>
          </p:nvPr>
        </p:nvSpPr>
        <p:spPr>
          <a:xfrm>
            <a:off x="539999" y="540000"/>
            <a:ext cx="9217025" cy="349702"/>
          </a:xfrm>
          <a:prstGeom prst="rect">
            <a:avLst/>
          </a:prstGeom>
          <a:solidFill>
            <a:schemeClr val="lt2"/>
          </a:solidFill>
          <a:ln>
            <a:noFill/>
          </a:ln>
        </p:spPr>
        <p:txBody>
          <a:bodyPr anchorCtr="0" anchor="t" bIns="0" lIns="36000" spcFirstLastPara="1" rIns="36000" wrap="square" tIns="72000">
            <a:spAutoFit/>
          </a:bodyPr>
          <a:lstStyle/>
          <a:p>
            <a:pPr indent="0" lvl="0" marL="0" rtl="0" algn="l">
              <a:lnSpc>
                <a:spcPct val="90000"/>
              </a:lnSpc>
              <a:spcBef>
                <a:spcPts val="0"/>
              </a:spcBef>
              <a:spcAft>
                <a:spcPts val="0"/>
              </a:spcAft>
              <a:buClr>
                <a:schemeClr val="lt1"/>
              </a:buClr>
              <a:buSzPts val="2000"/>
              <a:buFont typeface="Arial"/>
              <a:buNone/>
            </a:pPr>
            <a:r>
              <a:rPr b="1" lang="fr-FR"/>
              <a:t>2. Exemple – cas #1</a:t>
            </a:r>
            <a:endParaRPr/>
          </a:p>
        </p:txBody>
      </p:sp>
      <p:sp>
        <p:nvSpPr>
          <p:cNvPr id="236" name="Google Shape;236;p41"/>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26/10/2022</a:t>
            </a:r>
            <a:endParaRPr/>
          </a:p>
        </p:txBody>
      </p:sp>
      <p:sp>
        <p:nvSpPr>
          <p:cNvPr id="237" name="Google Shape;237;p41"/>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Titre de la présentation</a:t>
            </a:r>
            <a:endParaRPr/>
          </a:p>
        </p:txBody>
      </p:sp>
      <p:sp>
        <p:nvSpPr>
          <p:cNvPr id="238" name="Google Shape;238;p41"/>
          <p:cNvSpPr txBox="1"/>
          <p:nvPr>
            <p:ph idx="12" type="sldNum"/>
          </p:nvPr>
        </p:nvSpPr>
        <p:spPr>
          <a:xfrm>
            <a:off x="11408458" y="6234329"/>
            <a:ext cx="244742" cy="177638"/>
          </a:xfrm>
          <a:prstGeom prst="rect">
            <a:avLst/>
          </a:prstGeom>
          <a:noFill/>
          <a:ln>
            <a:noFill/>
          </a:ln>
        </p:spPr>
        <p:txBody>
          <a:bodyPr anchorCtr="0" anchor="ctr" bIns="18000" lIns="18000" spcFirstLastPara="1" rIns="18000" wrap="square" tIns="36000">
            <a:spAutoFit/>
          </a:bodyPr>
          <a:lstStyle/>
          <a:p>
            <a:pPr indent="0" lvl="0" marL="0" rtl="0" algn="ctr">
              <a:lnSpc>
                <a:spcPct val="100000"/>
              </a:lnSpc>
              <a:spcBef>
                <a:spcPts val="0"/>
              </a:spcBef>
              <a:spcAft>
                <a:spcPts val="0"/>
              </a:spcAft>
              <a:buSzPts val="800"/>
              <a:buNone/>
            </a:pPr>
            <a:fld id="{00000000-1234-1234-1234-123412341234}" type="slidenum">
              <a:rPr lang="fr-FR"/>
              <a:t>‹#›</a:t>
            </a:fld>
            <a:endParaRPr/>
          </a:p>
        </p:txBody>
      </p:sp>
      <p:sp>
        <p:nvSpPr>
          <p:cNvPr id="239" name="Google Shape;239;p41"/>
          <p:cNvSpPr txBox="1"/>
          <p:nvPr/>
        </p:nvSpPr>
        <p:spPr>
          <a:xfrm>
            <a:off x="8944735" y="3604527"/>
            <a:ext cx="2216320" cy="307777"/>
          </a:xfrm>
          <a:prstGeom prst="rect">
            <a:avLst/>
          </a:prstGeom>
          <a:solidFill>
            <a:srgbClr val="FDDECF"/>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fr-FR" sz="1400" u="none" cap="none" strike="noStrike">
                <a:solidFill>
                  <a:schemeClr val="lt2"/>
                </a:solidFill>
                <a:latin typeface="Arial"/>
                <a:ea typeface="Arial"/>
                <a:cs typeface="Arial"/>
                <a:sym typeface="Arial"/>
              </a:rPr>
              <a:t>Dénivelé &gt; 3m</a:t>
            </a:r>
            <a:endParaRPr b="0" i="0" sz="1400" u="none" cap="none" strike="noStrike">
              <a:solidFill>
                <a:srgbClr val="000000"/>
              </a:solidFill>
              <a:latin typeface="Arial"/>
              <a:ea typeface="Arial"/>
              <a:cs typeface="Arial"/>
              <a:sym typeface="Arial"/>
            </a:endParaRPr>
          </a:p>
        </p:txBody>
      </p:sp>
      <p:sp>
        <p:nvSpPr>
          <p:cNvPr id="240" name="Google Shape;240;p41"/>
          <p:cNvSpPr/>
          <p:nvPr/>
        </p:nvSpPr>
        <p:spPr>
          <a:xfrm>
            <a:off x="4858750" y="3540328"/>
            <a:ext cx="365760" cy="307777"/>
          </a:xfrm>
          <a:prstGeom prst="mathMultiply">
            <a:avLst>
              <a:gd fmla="val 23520" name="adj1"/>
            </a:avLst>
          </a:prstGeom>
          <a:solidFill>
            <a:schemeClr val="lt2"/>
          </a:solidFill>
          <a:ln cap="flat" cmpd="sng" w="25400">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1" name="Google Shape;241;p41"/>
          <p:cNvSpPr txBox="1"/>
          <p:nvPr/>
        </p:nvSpPr>
        <p:spPr>
          <a:xfrm>
            <a:off x="9002346" y="3815329"/>
            <a:ext cx="2433770" cy="544156"/>
          </a:xfrm>
          <a:prstGeom prst="rect">
            <a:avLst/>
          </a:prstGeom>
          <a:noFill/>
          <a:ln>
            <a:noFill/>
          </a:ln>
        </p:spPr>
        <p:txBody>
          <a:bodyPr anchorCtr="0" anchor="ctr" bIns="0" lIns="0" spcFirstLastPara="1" rIns="0" wrap="square" tIns="0">
            <a:noAutofit/>
          </a:bodyPr>
          <a:lstStyle/>
          <a:p>
            <a:pPr indent="-285750" lvl="1" marL="285750" marR="0" rtl="0" algn="l">
              <a:lnSpc>
                <a:spcPct val="100000"/>
              </a:lnSpc>
              <a:spcBef>
                <a:spcPts val="600"/>
              </a:spcBef>
              <a:spcAft>
                <a:spcPts val="0"/>
              </a:spcAft>
              <a:buClr>
                <a:schemeClr val="dk1"/>
              </a:buClr>
              <a:buSzPts val="1500"/>
              <a:buFont typeface="Noto Sans Symbols"/>
              <a:buChar char="▪"/>
            </a:pPr>
            <a:r>
              <a:rPr b="0" i="0" lang="fr-FR" sz="1200" u="none" cap="none" strike="noStrike">
                <a:solidFill>
                  <a:schemeClr val="dk1"/>
                </a:solidFill>
                <a:latin typeface="Arial"/>
                <a:ea typeface="Arial"/>
                <a:cs typeface="Arial"/>
                <a:sym typeface="Arial"/>
              </a:rPr>
              <a:t>Aucun passage possible</a:t>
            </a:r>
            <a:endParaRPr b="0" i="0" sz="1400" u="none" cap="none" strike="noStrike">
              <a:solidFill>
                <a:srgbClr val="000000"/>
              </a:solidFill>
              <a:latin typeface="Arial"/>
              <a:ea typeface="Arial"/>
              <a:cs typeface="Arial"/>
              <a:sym typeface="Arial"/>
            </a:endParaRPr>
          </a:p>
        </p:txBody>
      </p:sp>
      <p:sp>
        <p:nvSpPr>
          <p:cNvPr id="242" name="Google Shape;242;p41"/>
          <p:cNvSpPr txBox="1"/>
          <p:nvPr/>
        </p:nvSpPr>
        <p:spPr>
          <a:xfrm>
            <a:off x="552702" y="3618474"/>
            <a:ext cx="2169850" cy="307777"/>
          </a:xfrm>
          <a:prstGeom prst="rect">
            <a:avLst/>
          </a:prstGeom>
          <a:solidFill>
            <a:srgbClr val="C2EAFF"/>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fr-FR" sz="1400" u="none" cap="none" strike="noStrike">
                <a:solidFill>
                  <a:schemeClr val="dk2"/>
                </a:solidFill>
                <a:latin typeface="Arial"/>
                <a:ea typeface="Arial"/>
                <a:cs typeface="Arial"/>
                <a:sym typeface="Arial"/>
              </a:rPr>
              <a:t>Diagnostic parcelle</a:t>
            </a:r>
            <a:endParaRPr b="0" i="0" sz="1400" u="none" cap="none" strike="noStrike">
              <a:solidFill>
                <a:srgbClr val="000000"/>
              </a:solidFill>
              <a:latin typeface="Arial"/>
              <a:ea typeface="Arial"/>
              <a:cs typeface="Arial"/>
              <a:sym typeface="Arial"/>
            </a:endParaRPr>
          </a:p>
        </p:txBody>
      </p:sp>
      <p:sp>
        <p:nvSpPr>
          <p:cNvPr id="243" name="Google Shape;243;p41"/>
          <p:cNvSpPr/>
          <p:nvPr/>
        </p:nvSpPr>
        <p:spPr>
          <a:xfrm rot="1639454">
            <a:off x="5584735" y="4187803"/>
            <a:ext cx="152400" cy="343363"/>
          </a:xfrm>
          <a:prstGeom prst="upDownArrow">
            <a:avLst>
              <a:gd fmla="val 50000" name="adj1"/>
              <a:gd fmla="val 50000" name="adj2"/>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4" name="Google Shape;244;p41"/>
          <p:cNvSpPr/>
          <p:nvPr/>
        </p:nvSpPr>
        <p:spPr>
          <a:xfrm>
            <a:off x="6682740" y="3672132"/>
            <a:ext cx="365760" cy="307777"/>
          </a:xfrm>
          <a:prstGeom prst="mathMultiply">
            <a:avLst>
              <a:gd fmla="val 23520" name="adj1"/>
            </a:avLst>
          </a:prstGeom>
          <a:solidFill>
            <a:schemeClr val="lt2"/>
          </a:solidFill>
          <a:ln cap="flat" cmpd="sng" w="25400">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5" name="Google Shape;245;p41"/>
          <p:cNvSpPr txBox="1"/>
          <p:nvPr/>
        </p:nvSpPr>
        <p:spPr>
          <a:xfrm>
            <a:off x="488982" y="2143708"/>
            <a:ext cx="2433770" cy="736040"/>
          </a:xfrm>
          <a:prstGeom prst="rect">
            <a:avLst/>
          </a:prstGeom>
          <a:noFill/>
          <a:ln>
            <a:noFill/>
          </a:ln>
        </p:spPr>
        <p:txBody>
          <a:bodyPr anchorCtr="0" anchor="ctr" bIns="0" lIns="0" spcFirstLastPara="1" rIns="0" wrap="square" tIns="0">
            <a:noAutofit/>
          </a:bodyPr>
          <a:lstStyle/>
          <a:p>
            <a:pPr indent="-285750" lvl="1" marL="285750" marR="0" rtl="0" algn="l">
              <a:lnSpc>
                <a:spcPct val="100000"/>
              </a:lnSpc>
              <a:spcBef>
                <a:spcPts val="600"/>
              </a:spcBef>
              <a:spcAft>
                <a:spcPts val="0"/>
              </a:spcAft>
              <a:buClr>
                <a:schemeClr val="dk1"/>
              </a:buClr>
              <a:buSzPts val="1500"/>
              <a:buFont typeface="Noto Sans Symbols"/>
              <a:buChar char="▪"/>
            </a:pPr>
            <a:r>
              <a:rPr b="0" i="0" lang="fr-FR" sz="1200" u="none" cap="none" strike="noStrike">
                <a:solidFill>
                  <a:schemeClr val="dk1"/>
                </a:solidFill>
                <a:latin typeface="Arial"/>
                <a:ea typeface="Arial"/>
                <a:cs typeface="Arial"/>
                <a:sym typeface="Arial"/>
              </a:rPr>
              <a:t>Voie de lotissement défavorable : muret et haies homogènes, voirie large, absence d’abri …</a:t>
            </a:r>
            <a:endParaRPr b="0" i="0" sz="1400" u="none" cap="none" strike="noStrike">
              <a:solidFill>
                <a:srgbClr val="000000"/>
              </a:solidFill>
              <a:latin typeface="Arial"/>
              <a:ea typeface="Arial"/>
              <a:cs typeface="Arial"/>
              <a:sym typeface="Arial"/>
            </a:endParaRPr>
          </a:p>
        </p:txBody>
      </p:sp>
      <p:sp>
        <p:nvSpPr>
          <p:cNvPr id="246" name="Google Shape;246;p41"/>
          <p:cNvSpPr txBox="1"/>
          <p:nvPr/>
        </p:nvSpPr>
        <p:spPr>
          <a:xfrm>
            <a:off x="552702" y="1701973"/>
            <a:ext cx="2216320" cy="307777"/>
          </a:xfrm>
          <a:prstGeom prst="rect">
            <a:avLst/>
          </a:prstGeom>
          <a:solidFill>
            <a:srgbClr val="FDDECF"/>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fr-FR" sz="1400" u="none" cap="none" strike="noStrike">
                <a:solidFill>
                  <a:schemeClr val="lt2"/>
                </a:solidFill>
                <a:latin typeface="Arial"/>
                <a:ea typeface="Arial"/>
                <a:cs typeface="Arial"/>
                <a:sym typeface="Arial"/>
              </a:rPr>
              <a:t>Connexion </a:t>
            </a:r>
            <a:r>
              <a:rPr b="1" lang="fr-FR">
                <a:solidFill>
                  <a:schemeClr val="lt2"/>
                </a:solidFill>
              </a:rPr>
              <a:t>12</a:t>
            </a:r>
            <a:r>
              <a:rPr b="1" i="0" lang="fr-FR" sz="1400" u="none" cap="none" strike="noStrike">
                <a:solidFill>
                  <a:schemeClr val="lt2"/>
                </a:solidFill>
                <a:latin typeface="Arial"/>
                <a:ea typeface="Arial"/>
                <a:cs typeface="Arial"/>
                <a:sym typeface="Arial"/>
              </a:rPr>
              <a:t>13/</a:t>
            </a:r>
            <a:endParaRPr b="0" i="0" sz="1400" u="none" cap="none" strike="noStrike">
              <a:solidFill>
                <a:srgbClr val="000000"/>
              </a:solidFill>
              <a:latin typeface="Arial"/>
              <a:ea typeface="Arial"/>
              <a:cs typeface="Arial"/>
              <a:sym typeface="Arial"/>
            </a:endParaRPr>
          </a:p>
        </p:txBody>
      </p:sp>
      <p:sp>
        <p:nvSpPr>
          <p:cNvPr id="247" name="Google Shape;247;p41"/>
          <p:cNvSpPr/>
          <p:nvPr/>
        </p:nvSpPr>
        <p:spPr>
          <a:xfrm rot="1278750">
            <a:off x="6838914" y="3122432"/>
            <a:ext cx="152400" cy="343363"/>
          </a:xfrm>
          <a:prstGeom prst="upDownArrow">
            <a:avLst>
              <a:gd fmla="val 50000" name="adj1"/>
              <a:gd fmla="val 50000" name="adj2"/>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8" name="Google Shape;248;p41"/>
          <p:cNvSpPr txBox="1"/>
          <p:nvPr/>
        </p:nvSpPr>
        <p:spPr>
          <a:xfrm>
            <a:off x="539999" y="4359817"/>
            <a:ext cx="2433770" cy="736040"/>
          </a:xfrm>
          <a:prstGeom prst="rect">
            <a:avLst/>
          </a:prstGeom>
          <a:noFill/>
          <a:ln>
            <a:noFill/>
          </a:ln>
        </p:spPr>
        <p:txBody>
          <a:bodyPr anchorCtr="0" anchor="ctr" bIns="0" lIns="0" spcFirstLastPara="1" rIns="0" wrap="square" tIns="0">
            <a:noAutofit/>
          </a:bodyPr>
          <a:lstStyle/>
          <a:p>
            <a:pPr indent="-285750" lvl="1" marL="285750" marR="0" rtl="0" algn="l">
              <a:lnSpc>
                <a:spcPct val="100000"/>
              </a:lnSpc>
              <a:spcBef>
                <a:spcPts val="600"/>
              </a:spcBef>
              <a:spcAft>
                <a:spcPts val="0"/>
              </a:spcAft>
              <a:buClr>
                <a:schemeClr val="dk1"/>
              </a:buClr>
              <a:buSzPts val="1500"/>
              <a:buFont typeface="Noto Sans Symbols"/>
              <a:buChar char="▪"/>
            </a:pPr>
            <a:r>
              <a:rPr b="0" i="0" lang="fr-FR" sz="1200" u="none" cap="none" strike="noStrike">
                <a:solidFill>
                  <a:schemeClr val="dk1"/>
                </a:solidFill>
                <a:latin typeface="Arial"/>
                <a:ea typeface="Arial"/>
                <a:cs typeface="Arial"/>
                <a:sym typeface="Arial"/>
              </a:rPr>
              <a:t>espace de jardin assez faible, grande emprise bâtie, peu de sources d’alimentation, absence d’arbres, piscine creusée</a:t>
            </a:r>
            <a:endParaRPr b="0" i="0" sz="1400" u="none" cap="none" strike="noStrike">
              <a:solidFill>
                <a:srgbClr val="000000"/>
              </a:solidFill>
              <a:latin typeface="Arial"/>
              <a:ea typeface="Arial"/>
              <a:cs typeface="Arial"/>
              <a:sym typeface="Arial"/>
            </a:endParaRPr>
          </a:p>
          <a:p>
            <a:pPr indent="-285750" lvl="1" marL="285750" marR="0" rtl="0" algn="l">
              <a:lnSpc>
                <a:spcPct val="100000"/>
              </a:lnSpc>
              <a:spcBef>
                <a:spcPts val="600"/>
              </a:spcBef>
              <a:spcAft>
                <a:spcPts val="0"/>
              </a:spcAft>
              <a:buClr>
                <a:schemeClr val="dk1"/>
              </a:buClr>
              <a:buSzPts val="1500"/>
              <a:buFont typeface="Noto Sans Symbols"/>
              <a:buChar char="▪"/>
            </a:pPr>
            <a:r>
              <a:rPr b="0" i="0" lang="fr-FR" sz="1200" u="none" cap="none" strike="noStrike">
                <a:solidFill>
                  <a:schemeClr val="dk1"/>
                </a:solidFill>
                <a:latin typeface="Arial"/>
                <a:ea typeface="Arial"/>
                <a:cs typeface="Arial"/>
                <a:sym typeface="Arial"/>
              </a:rPr>
              <a:t>Prox : champs céréales, vignes et bois </a:t>
            </a:r>
            <a:r>
              <a:rPr b="1" i="0" lang="fr-FR" sz="1200" u="none" cap="none" strike="noStrike">
                <a:solidFill>
                  <a:srgbClr val="FF0000"/>
                </a:solidFill>
                <a:latin typeface="Arial"/>
                <a:ea typeface="Arial"/>
                <a:cs typeface="Arial"/>
                <a:sym typeface="Arial"/>
              </a:rPr>
              <a:t>&gt; intéressant ? </a:t>
            </a:r>
            <a:endParaRPr b="0" i="0" sz="1400" u="none" cap="none" strike="noStrike">
              <a:solidFill>
                <a:srgbClr val="000000"/>
              </a:solidFill>
              <a:latin typeface="Arial"/>
              <a:ea typeface="Arial"/>
              <a:cs typeface="Arial"/>
              <a:sym typeface="Arial"/>
            </a:endParaRPr>
          </a:p>
        </p:txBody>
      </p:sp>
      <p:sp>
        <p:nvSpPr>
          <p:cNvPr id="249" name="Google Shape;249;p41"/>
          <p:cNvSpPr txBox="1"/>
          <p:nvPr/>
        </p:nvSpPr>
        <p:spPr>
          <a:xfrm>
            <a:off x="3362734" y="5939250"/>
            <a:ext cx="5734325" cy="736040"/>
          </a:xfrm>
          <a:prstGeom prst="rect">
            <a:avLst/>
          </a:prstGeom>
          <a:noFill/>
          <a:ln>
            <a:noFill/>
          </a:ln>
        </p:spPr>
        <p:txBody>
          <a:bodyPr anchorCtr="0" anchor="ctr" bIns="0" lIns="0" spcFirstLastPara="1" rIns="0" wrap="square" tIns="0">
            <a:noAutofit/>
          </a:bodyPr>
          <a:lstStyle/>
          <a:p>
            <a:pPr indent="-285750" lvl="1" marL="285750" marR="0" rtl="0" algn="l">
              <a:lnSpc>
                <a:spcPct val="100000"/>
              </a:lnSpc>
              <a:spcBef>
                <a:spcPts val="600"/>
              </a:spcBef>
              <a:spcAft>
                <a:spcPts val="0"/>
              </a:spcAft>
              <a:buClr>
                <a:schemeClr val="dk1"/>
              </a:buClr>
              <a:buSzPts val="1500"/>
              <a:buFont typeface="Noto Sans Symbols"/>
              <a:buChar char="▪"/>
            </a:pPr>
            <a:r>
              <a:rPr b="1" i="0" lang="fr-FR" sz="1200" u="none" cap="none" strike="noStrike">
                <a:solidFill>
                  <a:schemeClr val="dk1"/>
                </a:solidFill>
                <a:latin typeface="Arial"/>
                <a:ea typeface="Arial"/>
                <a:cs typeface="Arial"/>
                <a:sym typeface="Arial"/>
              </a:rPr>
              <a:t>Synthèse de l’accompagnement </a:t>
            </a:r>
            <a:r>
              <a:rPr b="0" i="0" lang="fr-FR" sz="1200" u="none" cap="none" strike="noStrike">
                <a:solidFill>
                  <a:schemeClr val="dk1"/>
                </a:solidFill>
                <a:latin typeface="Arial"/>
                <a:ea typeface="Arial"/>
                <a:cs typeface="Arial"/>
                <a:sym typeface="Arial"/>
              </a:rPr>
              <a:t>: 2 passages à réaliser en fond de parcelle (éloignés des stationnements), plantation d’essences favorables pour alimentation, aménagement point d’eau (mare pluviale ou </a:t>
            </a:r>
            <a:r>
              <a:rPr b="0" i="0" lang="fr-FR" sz="1200" u="none" cap="none" strike="noStrike">
                <a:solidFill>
                  <a:schemeClr val="dk1"/>
                </a:solidFill>
                <a:highlight>
                  <a:srgbClr val="FFFF00"/>
                </a:highlight>
                <a:latin typeface="Arial"/>
                <a:ea typeface="Arial"/>
                <a:cs typeface="Arial"/>
                <a:sym typeface="Arial"/>
              </a:rPr>
              <a:t>XX</a:t>
            </a:r>
            <a:r>
              <a:rPr b="0" i="0" lang="fr-FR" sz="1200" u="none" cap="none" strike="noStrike">
                <a:solidFill>
                  <a:schemeClr val="dk1"/>
                </a:solidFill>
                <a:latin typeface="Arial"/>
                <a:ea typeface="Arial"/>
                <a:cs typeface="Arial"/>
                <a:sym typeface="Arial"/>
              </a:rPr>
              <a:t>) + conseils habituels de gestion raisonnée, vérifier sécurisation piscine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42"/>
          <p:cNvSpPr txBox="1"/>
          <p:nvPr>
            <p:ph type="title"/>
          </p:nvPr>
        </p:nvSpPr>
        <p:spPr>
          <a:xfrm>
            <a:off x="539999" y="540000"/>
            <a:ext cx="9217025" cy="349702"/>
          </a:xfrm>
          <a:prstGeom prst="rect">
            <a:avLst/>
          </a:prstGeom>
          <a:solidFill>
            <a:schemeClr val="lt2"/>
          </a:solidFill>
          <a:ln>
            <a:noFill/>
          </a:ln>
        </p:spPr>
        <p:txBody>
          <a:bodyPr anchorCtr="0" anchor="t" bIns="0" lIns="36000" spcFirstLastPara="1" rIns="36000" wrap="square" tIns="72000">
            <a:spAutoFit/>
          </a:bodyPr>
          <a:lstStyle/>
          <a:p>
            <a:pPr indent="0" lvl="0" marL="0" rtl="0" algn="l">
              <a:lnSpc>
                <a:spcPct val="90000"/>
              </a:lnSpc>
              <a:spcBef>
                <a:spcPts val="0"/>
              </a:spcBef>
              <a:spcAft>
                <a:spcPts val="0"/>
              </a:spcAft>
              <a:buClr>
                <a:schemeClr val="lt1"/>
              </a:buClr>
              <a:buSzPts val="2000"/>
              <a:buFont typeface="Arial"/>
              <a:buNone/>
            </a:pPr>
            <a:r>
              <a:rPr b="1" lang="fr-FR"/>
              <a:t>2. Exemple – cas #1</a:t>
            </a:r>
            <a:endParaRPr/>
          </a:p>
        </p:txBody>
      </p:sp>
      <p:sp>
        <p:nvSpPr>
          <p:cNvPr id="255" name="Google Shape;255;p42"/>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26/10/2022</a:t>
            </a:r>
            <a:endParaRPr/>
          </a:p>
        </p:txBody>
      </p:sp>
      <p:sp>
        <p:nvSpPr>
          <p:cNvPr id="256" name="Google Shape;256;p42"/>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Titre de la présentation</a:t>
            </a:r>
            <a:endParaRPr/>
          </a:p>
        </p:txBody>
      </p:sp>
      <p:sp>
        <p:nvSpPr>
          <p:cNvPr id="257" name="Google Shape;257;p42"/>
          <p:cNvSpPr txBox="1"/>
          <p:nvPr>
            <p:ph idx="12" type="sldNum"/>
          </p:nvPr>
        </p:nvSpPr>
        <p:spPr>
          <a:xfrm>
            <a:off x="11408458" y="6234329"/>
            <a:ext cx="244742" cy="177638"/>
          </a:xfrm>
          <a:prstGeom prst="rect">
            <a:avLst/>
          </a:prstGeom>
          <a:noFill/>
          <a:ln>
            <a:noFill/>
          </a:ln>
        </p:spPr>
        <p:txBody>
          <a:bodyPr anchorCtr="0" anchor="ctr" bIns="18000" lIns="18000" spcFirstLastPara="1" rIns="18000" wrap="square" tIns="36000">
            <a:spAutoFit/>
          </a:bodyPr>
          <a:lstStyle/>
          <a:p>
            <a:pPr indent="0" lvl="0" marL="0" rtl="0" algn="ctr">
              <a:lnSpc>
                <a:spcPct val="100000"/>
              </a:lnSpc>
              <a:spcBef>
                <a:spcPts val="0"/>
              </a:spcBef>
              <a:spcAft>
                <a:spcPts val="0"/>
              </a:spcAft>
              <a:buSzPts val="800"/>
              <a:buNone/>
            </a:pPr>
            <a:fld id="{00000000-1234-1234-1234-123412341234}" type="slidenum">
              <a:rPr lang="fr-FR"/>
              <a:t>‹#›</a:t>
            </a:fld>
            <a:endParaRPr/>
          </a:p>
        </p:txBody>
      </p:sp>
      <p:sp>
        <p:nvSpPr>
          <p:cNvPr id="258" name="Google Shape;258;p42"/>
          <p:cNvSpPr txBox="1"/>
          <p:nvPr/>
        </p:nvSpPr>
        <p:spPr>
          <a:xfrm>
            <a:off x="4097983" y="1080482"/>
            <a:ext cx="3200507" cy="307777"/>
          </a:xfrm>
          <a:prstGeom prst="rect">
            <a:avLst/>
          </a:prstGeom>
          <a:solidFill>
            <a:srgbClr val="C2EAFF"/>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fr-FR" sz="1400" u="none" cap="none" strike="noStrike">
                <a:solidFill>
                  <a:schemeClr val="dk2"/>
                </a:solidFill>
                <a:latin typeface="Arial"/>
                <a:ea typeface="Arial"/>
                <a:cs typeface="Arial"/>
                <a:sym typeface="Arial"/>
              </a:rPr>
              <a:t>Bordure en béton et grillage </a:t>
            </a:r>
            <a:endParaRPr b="0" i="0" sz="1400" u="none" cap="none" strike="noStrike">
              <a:solidFill>
                <a:srgbClr val="000000"/>
              </a:solidFill>
              <a:latin typeface="Arial"/>
              <a:ea typeface="Arial"/>
              <a:cs typeface="Arial"/>
              <a:sym typeface="Arial"/>
            </a:endParaRPr>
          </a:p>
        </p:txBody>
      </p:sp>
      <p:sp>
        <p:nvSpPr>
          <p:cNvPr id="259" name="Google Shape;259;p42"/>
          <p:cNvSpPr txBox="1"/>
          <p:nvPr>
            <p:ph idx="1" type="body"/>
          </p:nvPr>
        </p:nvSpPr>
        <p:spPr>
          <a:xfrm>
            <a:off x="4097983" y="1440542"/>
            <a:ext cx="3596604" cy="617224"/>
          </a:xfrm>
          <a:prstGeom prst="rect">
            <a:avLst/>
          </a:prstGeom>
          <a:noFill/>
          <a:ln>
            <a:noFill/>
          </a:ln>
        </p:spPr>
        <p:txBody>
          <a:bodyPr anchorCtr="0" anchor="ctr" bIns="0" lIns="0" spcFirstLastPara="1" rIns="0" wrap="square" tIns="0">
            <a:noAutofit/>
          </a:bodyPr>
          <a:lstStyle/>
          <a:p>
            <a:pPr indent="-285750" lvl="1" marL="285750" rtl="0" algn="l">
              <a:lnSpc>
                <a:spcPct val="100000"/>
              </a:lnSpc>
              <a:spcBef>
                <a:spcPts val="600"/>
              </a:spcBef>
              <a:spcAft>
                <a:spcPts val="0"/>
              </a:spcAft>
              <a:buClr>
                <a:schemeClr val="dk1"/>
              </a:buClr>
              <a:buSzPts val="1500"/>
              <a:buFont typeface="Noto Sans Symbols"/>
              <a:buChar char="▪"/>
            </a:pPr>
            <a:r>
              <a:rPr lang="fr-FR"/>
              <a:t>Aménager une marche</a:t>
            </a:r>
            <a:endParaRPr/>
          </a:p>
          <a:p>
            <a:pPr indent="-285750" lvl="1" marL="285750" rtl="0" algn="l">
              <a:lnSpc>
                <a:spcPct val="100000"/>
              </a:lnSpc>
              <a:spcBef>
                <a:spcPts val="600"/>
              </a:spcBef>
              <a:spcAft>
                <a:spcPts val="0"/>
              </a:spcAft>
              <a:buClr>
                <a:schemeClr val="dk1"/>
              </a:buClr>
              <a:buSzPts val="1500"/>
              <a:buFont typeface="Noto Sans Symbols"/>
              <a:buChar char="▪"/>
            </a:pPr>
            <a:r>
              <a:rPr lang="fr-FR"/>
              <a:t>Cisailler le grillage</a:t>
            </a:r>
            <a:endParaRPr/>
          </a:p>
        </p:txBody>
      </p:sp>
      <p:sp>
        <p:nvSpPr>
          <p:cNvPr id="260" name="Google Shape;260;p42"/>
          <p:cNvSpPr txBox="1"/>
          <p:nvPr/>
        </p:nvSpPr>
        <p:spPr>
          <a:xfrm>
            <a:off x="4490756" y="3306452"/>
            <a:ext cx="3434044" cy="307777"/>
          </a:xfrm>
          <a:prstGeom prst="rect">
            <a:avLst/>
          </a:prstGeom>
          <a:solidFill>
            <a:srgbClr val="C2EAFF"/>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fr-FR" sz="1400" u="none" cap="none" strike="noStrike">
                <a:solidFill>
                  <a:schemeClr val="dk2"/>
                </a:solidFill>
                <a:latin typeface="Arial"/>
                <a:ea typeface="Arial"/>
                <a:cs typeface="Arial"/>
                <a:sym typeface="Arial"/>
              </a:rPr>
              <a:t>Mur fin en </a:t>
            </a:r>
            <a:r>
              <a:rPr b="1" i="0" lang="fr-FR" sz="1400" u="none" cap="none" strike="noStrike">
                <a:solidFill>
                  <a:srgbClr val="FF0000"/>
                </a:solidFill>
                <a:latin typeface="Arial"/>
                <a:ea typeface="Arial"/>
                <a:cs typeface="Arial"/>
                <a:sym typeface="Arial"/>
              </a:rPr>
              <a:t>XX ?</a:t>
            </a:r>
            <a:endParaRPr b="0" i="0" sz="1400" u="none" cap="none" strike="noStrike">
              <a:solidFill>
                <a:srgbClr val="000000"/>
              </a:solidFill>
              <a:latin typeface="Arial"/>
              <a:ea typeface="Arial"/>
              <a:cs typeface="Arial"/>
              <a:sym typeface="Arial"/>
            </a:endParaRPr>
          </a:p>
        </p:txBody>
      </p:sp>
      <p:sp>
        <p:nvSpPr>
          <p:cNvPr id="261" name="Google Shape;261;p42"/>
          <p:cNvSpPr txBox="1"/>
          <p:nvPr/>
        </p:nvSpPr>
        <p:spPr>
          <a:xfrm>
            <a:off x="4490757" y="3748804"/>
            <a:ext cx="3688044" cy="1351516"/>
          </a:xfrm>
          <a:prstGeom prst="rect">
            <a:avLst/>
          </a:prstGeom>
          <a:noFill/>
          <a:ln>
            <a:noFill/>
          </a:ln>
        </p:spPr>
        <p:txBody>
          <a:bodyPr anchorCtr="0" anchor="ctr" bIns="0" lIns="0" spcFirstLastPara="1" rIns="0" wrap="square" tIns="0">
            <a:noAutofit/>
          </a:bodyPr>
          <a:lstStyle/>
          <a:p>
            <a:pPr indent="-285750" lvl="1" marL="285750" marR="0" rtl="0" algn="l">
              <a:lnSpc>
                <a:spcPct val="100000"/>
              </a:lnSpc>
              <a:spcBef>
                <a:spcPts val="600"/>
              </a:spcBef>
              <a:spcAft>
                <a:spcPts val="0"/>
              </a:spcAft>
              <a:buClr>
                <a:schemeClr val="dk1"/>
              </a:buClr>
              <a:buSzPts val="1500"/>
              <a:buFont typeface="Noto Sans Symbols"/>
              <a:buChar char="▪"/>
            </a:pPr>
            <a:r>
              <a:rPr b="0" i="0" lang="fr-FR" sz="1500" u="none" cap="none" strike="noStrike">
                <a:solidFill>
                  <a:schemeClr val="dk1"/>
                </a:solidFill>
                <a:latin typeface="Arial"/>
                <a:ea typeface="Arial"/>
                <a:cs typeface="Arial"/>
                <a:sym typeface="Arial"/>
              </a:rPr>
              <a:t>Proposer que le volontaire réalise un passage avec ses outils (perceuse à percussion ou carotteuse)</a:t>
            </a:r>
            <a:endParaRPr b="0" i="0" sz="1400" u="none" cap="none" strike="noStrike">
              <a:solidFill>
                <a:srgbClr val="000000"/>
              </a:solidFill>
              <a:latin typeface="Arial"/>
              <a:ea typeface="Arial"/>
              <a:cs typeface="Arial"/>
              <a:sym typeface="Arial"/>
            </a:endParaRPr>
          </a:p>
        </p:txBody>
      </p:sp>
      <p:pic>
        <p:nvPicPr>
          <p:cNvPr id="262" name="Google Shape;262;p42"/>
          <p:cNvPicPr preferRelativeResize="0"/>
          <p:nvPr/>
        </p:nvPicPr>
        <p:blipFill rotWithShape="1">
          <a:blip r:embed="rId4">
            <a:alphaModFix/>
          </a:blip>
          <a:srcRect b="0" l="0" r="0" t="0"/>
          <a:stretch/>
        </p:blipFill>
        <p:spPr>
          <a:xfrm>
            <a:off x="539999" y="1038721"/>
            <a:ext cx="3348037" cy="4224159"/>
          </a:xfrm>
          <a:prstGeom prst="rect">
            <a:avLst/>
          </a:prstGeom>
          <a:noFill/>
          <a:ln>
            <a:noFill/>
          </a:ln>
        </p:spPr>
      </p:pic>
      <p:pic>
        <p:nvPicPr>
          <p:cNvPr id="263" name="Google Shape;263;p42"/>
          <p:cNvPicPr preferRelativeResize="0"/>
          <p:nvPr/>
        </p:nvPicPr>
        <p:blipFill rotWithShape="1">
          <a:blip r:embed="rId5">
            <a:alphaModFix/>
          </a:blip>
          <a:srcRect b="0" l="35447" r="0" t="0"/>
          <a:stretch/>
        </p:blipFill>
        <p:spPr>
          <a:xfrm>
            <a:off x="8310491" y="1024277"/>
            <a:ext cx="3220338" cy="435623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g30b6428a046_0_9"/>
          <p:cNvSpPr txBox="1"/>
          <p:nvPr>
            <p:ph type="title"/>
          </p:nvPr>
        </p:nvSpPr>
        <p:spPr>
          <a:xfrm>
            <a:off x="539999" y="540000"/>
            <a:ext cx="9216900" cy="349800"/>
          </a:xfrm>
          <a:prstGeom prst="rect">
            <a:avLst/>
          </a:prstGeom>
          <a:solidFill>
            <a:schemeClr val="lt2"/>
          </a:solidFill>
          <a:ln>
            <a:noFill/>
          </a:ln>
        </p:spPr>
        <p:txBody>
          <a:bodyPr anchorCtr="0" anchor="t" bIns="0" lIns="36000" spcFirstLastPara="1" rIns="36000" wrap="square" tIns="72000">
            <a:spAutoFit/>
          </a:bodyPr>
          <a:lstStyle/>
          <a:p>
            <a:pPr indent="0" lvl="0" marL="0" rtl="0" algn="l">
              <a:lnSpc>
                <a:spcPct val="90000"/>
              </a:lnSpc>
              <a:spcBef>
                <a:spcPts val="0"/>
              </a:spcBef>
              <a:spcAft>
                <a:spcPts val="0"/>
              </a:spcAft>
              <a:buClr>
                <a:schemeClr val="lt1"/>
              </a:buClr>
              <a:buSzPts val="2000"/>
              <a:buFont typeface="Arial"/>
              <a:buNone/>
            </a:pPr>
            <a:r>
              <a:rPr b="1" lang="fr-FR"/>
              <a:t>2. Exemple – cas #3 Jardin </a:t>
            </a:r>
            <a:endParaRPr/>
          </a:p>
        </p:txBody>
      </p:sp>
      <p:sp>
        <p:nvSpPr>
          <p:cNvPr id="269" name="Google Shape;269;g30b6428a046_0_9"/>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26/10/2022</a:t>
            </a:r>
            <a:endParaRPr/>
          </a:p>
        </p:txBody>
      </p:sp>
      <p:sp>
        <p:nvSpPr>
          <p:cNvPr id="270" name="Google Shape;270;g30b6428a046_0_9"/>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Titre de la présentation</a:t>
            </a:r>
            <a:endParaRPr/>
          </a:p>
        </p:txBody>
      </p:sp>
      <p:sp>
        <p:nvSpPr>
          <p:cNvPr id="271" name="Google Shape;271;g30b6428a046_0_9"/>
          <p:cNvSpPr txBox="1"/>
          <p:nvPr>
            <p:ph idx="12" type="sldNum"/>
          </p:nvPr>
        </p:nvSpPr>
        <p:spPr>
          <a:xfrm>
            <a:off x="11408458" y="6234329"/>
            <a:ext cx="244800" cy="177600"/>
          </a:xfrm>
          <a:prstGeom prst="rect">
            <a:avLst/>
          </a:prstGeom>
          <a:noFill/>
          <a:ln>
            <a:noFill/>
          </a:ln>
        </p:spPr>
        <p:txBody>
          <a:bodyPr anchorCtr="0" anchor="ctr" bIns="18000" lIns="18000" spcFirstLastPara="1" rIns="18000" wrap="square" tIns="36000">
            <a:spAutoFit/>
          </a:bodyPr>
          <a:lstStyle/>
          <a:p>
            <a:pPr indent="0" lvl="0" marL="0" rtl="0" algn="ctr">
              <a:lnSpc>
                <a:spcPct val="100000"/>
              </a:lnSpc>
              <a:spcBef>
                <a:spcPts val="0"/>
              </a:spcBef>
              <a:spcAft>
                <a:spcPts val="0"/>
              </a:spcAft>
              <a:buSzPts val="800"/>
              <a:buNone/>
            </a:pPr>
            <a:fld id="{00000000-1234-1234-1234-123412341234}" type="slidenum">
              <a:rPr lang="fr-FR"/>
              <a:t>‹#›</a:t>
            </a:fld>
            <a:endParaRPr/>
          </a:p>
        </p:txBody>
      </p:sp>
      <p:pic>
        <p:nvPicPr>
          <p:cNvPr id="272" name="Google Shape;272;g30b6428a046_0_9"/>
          <p:cNvPicPr preferRelativeResize="0"/>
          <p:nvPr/>
        </p:nvPicPr>
        <p:blipFill>
          <a:blip r:embed="rId3">
            <a:alphaModFix/>
          </a:blip>
          <a:stretch>
            <a:fillRect/>
          </a:stretch>
        </p:blipFill>
        <p:spPr>
          <a:xfrm>
            <a:off x="540000" y="1086800"/>
            <a:ext cx="6673499" cy="46844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g30b6428a046_0_23"/>
          <p:cNvSpPr txBox="1"/>
          <p:nvPr>
            <p:ph type="title"/>
          </p:nvPr>
        </p:nvSpPr>
        <p:spPr>
          <a:xfrm>
            <a:off x="539999" y="540000"/>
            <a:ext cx="9216900" cy="349800"/>
          </a:xfrm>
          <a:prstGeom prst="rect">
            <a:avLst/>
          </a:prstGeom>
          <a:solidFill>
            <a:schemeClr val="lt2"/>
          </a:solidFill>
          <a:ln>
            <a:noFill/>
          </a:ln>
        </p:spPr>
        <p:txBody>
          <a:bodyPr anchorCtr="0" anchor="t" bIns="0" lIns="36000" spcFirstLastPara="1" rIns="36000" wrap="square" tIns="72000">
            <a:spAutoFit/>
          </a:bodyPr>
          <a:lstStyle/>
          <a:p>
            <a:pPr indent="0" lvl="0" marL="0" rtl="0" algn="l">
              <a:lnSpc>
                <a:spcPct val="90000"/>
              </a:lnSpc>
              <a:spcBef>
                <a:spcPts val="0"/>
              </a:spcBef>
              <a:spcAft>
                <a:spcPts val="0"/>
              </a:spcAft>
              <a:buClr>
                <a:schemeClr val="lt1"/>
              </a:buClr>
              <a:buSzPts val="2000"/>
              <a:buFont typeface="Arial"/>
              <a:buNone/>
            </a:pPr>
            <a:r>
              <a:rPr b="1" lang="fr-FR"/>
              <a:t>2. Exemple – cas #3 Jardin </a:t>
            </a:r>
            <a:endParaRPr/>
          </a:p>
        </p:txBody>
      </p:sp>
      <p:sp>
        <p:nvSpPr>
          <p:cNvPr id="278" name="Google Shape;278;g30b6428a046_0_23"/>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26/10/2022</a:t>
            </a:r>
            <a:endParaRPr/>
          </a:p>
        </p:txBody>
      </p:sp>
      <p:sp>
        <p:nvSpPr>
          <p:cNvPr id="279" name="Google Shape;279;g30b6428a046_0_23"/>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Titre de la présentation</a:t>
            </a:r>
            <a:endParaRPr/>
          </a:p>
        </p:txBody>
      </p:sp>
      <p:sp>
        <p:nvSpPr>
          <p:cNvPr id="280" name="Google Shape;280;g30b6428a046_0_23"/>
          <p:cNvSpPr txBox="1"/>
          <p:nvPr>
            <p:ph idx="12" type="sldNum"/>
          </p:nvPr>
        </p:nvSpPr>
        <p:spPr>
          <a:xfrm>
            <a:off x="11408458" y="6234329"/>
            <a:ext cx="244800" cy="177600"/>
          </a:xfrm>
          <a:prstGeom prst="rect">
            <a:avLst/>
          </a:prstGeom>
          <a:noFill/>
          <a:ln>
            <a:noFill/>
          </a:ln>
        </p:spPr>
        <p:txBody>
          <a:bodyPr anchorCtr="0" anchor="ctr" bIns="18000" lIns="18000" spcFirstLastPara="1" rIns="18000" wrap="square" tIns="36000">
            <a:spAutoFit/>
          </a:bodyPr>
          <a:lstStyle/>
          <a:p>
            <a:pPr indent="0" lvl="0" marL="0" rtl="0" algn="ctr">
              <a:lnSpc>
                <a:spcPct val="100000"/>
              </a:lnSpc>
              <a:spcBef>
                <a:spcPts val="0"/>
              </a:spcBef>
              <a:spcAft>
                <a:spcPts val="0"/>
              </a:spcAft>
              <a:buSzPts val="800"/>
              <a:buNone/>
            </a:pPr>
            <a:fld id="{00000000-1234-1234-1234-123412341234}" type="slidenum">
              <a:rPr lang="fr-FR"/>
              <a:t>‹#›</a:t>
            </a:fld>
            <a:endParaRPr/>
          </a:p>
        </p:txBody>
      </p:sp>
      <p:pic>
        <p:nvPicPr>
          <p:cNvPr id="281" name="Google Shape;281;g30b6428a046_0_23"/>
          <p:cNvPicPr preferRelativeResize="0"/>
          <p:nvPr/>
        </p:nvPicPr>
        <p:blipFill>
          <a:blip r:embed="rId3">
            <a:alphaModFix/>
          </a:blip>
          <a:stretch>
            <a:fillRect/>
          </a:stretch>
        </p:blipFill>
        <p:spPr>
          <a:xfrm>
            <a:off x="540000" y="993150"/>
            <a:ext cx="5142399" cy="2892600"/>
          </a:xfrm>
          <a:prstGeom prst="rect">
            <a:avLst/>
          </a:prstGeom>
          <a:noFill/>
          <a:ln>
            <a:noFill/>
          </a:ln>
        </p:spPr>
      </p:pic>
      <p:pic>
        <p:nvPicPr>
          <p:cNvPr id="282" name="Google Shape;282;g30b6428a046_0_23"/>
          <p:cNvPicPr preferRelativeResize="0"/>
          <p:nvPr/>
        </p:nvPicPr>
        <p:blipFill>
          <a:blip r:embed="rId4">
            <a:alphaModFix/>
          </a:blip>
          <a:stretch>
            <a:fillRect/>
          </a:stretch>
        </p:blipFill>
        <p:spPr>
          <a:xfrm>
            <a:off x="5834800" y="1042200"/>
            <a:ext cx="2240876" cy="3990700"/>
          </a:xfrm>
          <a:prstGeom prst="rect">
            <a:avLst/>
          </a:prstGeom>
          <a:noFill/>
          <a:ln>
            <a:noFill/>
          </a:ln>
        </p:spPr>
      </p:pic>
      <p:pic>
        <p:nvPicPr>
          <p:cNvPr id="283" name="Google Shape;283;g30b6428a046_0_23"/>
          <p:cNvPicPr preferRelativeResize="0"/>
          <p:nvPr/>
        </p:nvPicPr>
        <p:blipFill>
          <a:blip r:embed="rId5">
            <a:alphaModFix/>
          </a:blip>
          <a:stretch>
            <a:fillRect/>
          </a:stretch>
        </p:blipFill>
        <p:spPr>
          <a:xfrm>
            <a:off x="8228077" y="1042200"/>
            <a:ext cx="3475100" cy="19547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g30b6428a046_0_34"/>
          <p:cNvSpPr txBox="1"/>
          <p:nvPr>
            <p:ph type="title"/>
          </p:nvPr>
        </p:nvSpPr>
        <p:spPr>
          <a:xfrm>
            <a:off x="539999" y="540000"/>
            <a:ext cx="9216900" cy="349800"/>
          </a:xfrm>
          <a:prstGeom prst="rect">
            <a:avLst/>
          </a:prstGeom>
          <a:solidFill>
            <a:schemeClr val="lt2"/>
          </a:solidFill>
          <a:ln>
            <a:noFill/>
          </a:ln>
        </p:spPr>
        <p:txBody>
          <a:bodyPr anchorCtr="0" anchor="t" bIns="0" lIns="36000" spcFirstLastPara="1" rIns="36000" wrap="square" tIns="72000">
            <a:spAutoFit/>
          </a:bodyPr>
          <a:lstStyle/>
          <a:p>
            <a:pPr indent="0" lvl="0" marL="0" rtl="0" algn="l">
              <a:lnSpc>
                <a:spcPct val="90000"/>
              </a:lnSpc>
              <a:spcBef>
                <a:spcPts val="0"/>
              </a:spcBef>
              <a:spcAft>
                <a:spcPts val="0"/>
              </a:spcAft>
              <a:buClr>
                <a:schemeClr val="lt1"/>
              </a:buClr>
              <a:buSzPts val="2000"/>
              <a:buFont typeface="Arial"/>
              <a:buNone/>
            </a:pPr>
            <a:r>
              <a:rPr b="1" lang="fr-FR"/>
              <a:t>2. Exemple – cas #2</a:t>
            </a:r>
            <a:endParaRPr/>
          </a:p>
        </p:txBody>
      </p:sp>
      <p:sp>
        <p:nvSpPr>
          <p:cNvPr id="289" name="Google Shape;289;g30b6428a046_0_34"/>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26/10/2022</a:t>
            </a:r>
            <a:endParaRPr/>
          </a:p>
        </p:txBody>
      </p:sp>
      <p:sp>
        <p:nvSpPr>
          <p:cNvPr id="290" name="Google Shape;290;g30b6428a046_0_34"/>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Titre de la présentation</a:t>
            </a:r>
            <a:endParaRPr/>
          </a:p>
        </p:txBody>
      </p:sp>
      <p:sp>
        <p:nvSpPr>
          <p:cNvPr id="291" name="Google Shape;291;g30b6428a046_0_34"/>
          <p:cNvSpPr txBox="1"/>
          <p:nvPr>
            <p:ph idx="12" type="sldNum"/>
          </p:nvPr>
        </p:nvSpPr>
        <p:spPr>
          <a:xfrm>
            <a:off x="11408458" y="6234329"/>
            <a:ext cx="244800" cy="177600"/>
          </a:xfrm>
          <a:prstGeom prst="rect">
            <a:avLst/>
          </a:prstGeom>
          <a:noFill/>
          <a:ln>
            <a:noFill/>
          </a:ln>
        </p:spPr>
        <p:txBody>
          <a:bodyPr anchorCtr="0" anchor="ctr" bIns="18000" lIns="18000" spcFirstLastPara="1" rIns="18000" wrap="square" tIns="36000">
            <a:spAutoFit/>
          </a:bodyPr>
          <a:lstStyle/>
          <a:p>
            <a:pPr indent="0" lvl="0" marL="0" rtl="0" algn="ctr">
              <a:lnSpc>
                <a:spcPct val="100000"/>
              </a:lnSpc>
              <a:spcBef>
                <a:spcPts val="0"/>
              </a:spcBef>
              <a:spcAft>
                <a:spcPts val="0"/>
              </a:spcAft>
              <a:buSzPts val="800"/>
              <a:buNone/>
            </a:pPr>
            <a:fld id="{00000000-1234-1234-1234-123412341234}" type="slidenum">
              <a:rPr lang="fr-FR"/>
              <a:t>‹#›</a:t>
            </a:fld>
            <a:endParaRPr/>
          </a:p>
        </p:txBody>
      </p:sp>
      <p:pic>
        <p:nvPicPr>
          <p:cNvPr id="292" name="Google Shape;292;g30b6428a046_0_34"/>
          <p:cNvPicPr preferRelativeResize="0"/>
          <p:nvPr/>
        </p:nvPicPr>
        <p:blipFill>
          <a:blip r:embed="rId3">
            <a:alphaModFix/>
          </a:blip>
          <a:stretch>
            <a:fillRect/>
          </a:stretch>
        </p:blipFill>
        <p:spPr>
          <a:xfrm>
            <a:off x="540000" y="1014600"/>
            <a:ext cx="7200901" cy="45673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g2f6949b44d4_0_0"/>
          <p:cNvSpPr txBox="1"/>
          <p:nvPr>
            <p:ph type="title"/>
          </p:nvPr>
        </p:nvSpPr>
        <p:spPr>
          <a:xfrm>
            <a:off x="540000" y="540000"/>
            <a:ext cx="5304000" cy="349800"/>
          </a:xfrm>
          <a:prstGeom prst="rect">
            <a:avLst/>
          </a:prstGeom>
          <a:solidFill>
            <a:schemeClr val="lt2"/>
          </a:solidFill>
          <a:ln>
            <a:noFill/>
          </a:ln>
        </p:spPr>
        <p:txBody>
          <a:bodyPr anchorCtr="0" anchor="t" bIns="0" lIns="36000" spcFirstLastPara="1" rIns="36000" wrap="square" tIns="72000">
            <a:spAutoFit/>
          </a:bodyPr>
          <a:lstStyle/>
          <a:p>
            <a:pPr indent="0" lvl="0" marL="0" rtl="0" algn="l">
              <a:lnSpc>
                <a:spcPct val="90000"/>
              </a:lnSpc>
              <a:spcBef>
                <a:spcPts val="0"/>
              </a:spcBef>
              <a:spcAft>
                <a:spcPts val="0"/>
              </a:spcAft>
              <a:buClr>
                <a:schemeClr val="lt1"/>
              </a:buClr>
              <a:buSzPts val="2000"/>
              <a:buFont typeface="Arial"/>
              <a:buNone/>
            </a:pPr>
            <a:r>
              <a:rPr b="1" lang="fr-FR"/>
              <a:t>LES QUESTIONS LES PLUS FRÉQUENTES</a:t>
            </a:r>
            <a:endParaRPr/>
          </a:p>
        </p:txBody>
      </p:sp>
      <p:sp>
        <p:nvSpPr>
          <p:cNvPr id="298" name="Google Shape;298;g2f6949b44d4_0_0"/>
          <p:cNvSpPr txBox="1"/>
          <p:nvPr>
            <p:ph idx="1" type="body"/>
          </p:nvPr>
        </p:nvSpPr>
        <p:spPr>
          <a:xfrm>
            <a:off x="540000" y="1269000"/>
            <a:ext cx="4784700" cy="4320000"/>
          </a:xfrm>
          <a:prstGeom prst="rect">
            <a:avLst/>
          </a:prstGeom>
          <a:noFill/>
          <a:ln>
            <a:noFill/>
          </a:ln>
        </p:spPr>
        <p:txBody>
          <a:bodyPr anchorCtr="0" anchor="t" bIns="0" lIns="0" spcFirstLastPara="1" rIns="0" wrap="square" tIns="0">
            <a:noAutofit/>
          </a:bodyPr>
          <a:lstStyle/>
          <a:p>
            <a:pPr indent="0" lvl="0" marL="457200" rtl="0" algn="l">
              <a:lnSpc>
                <a:spcPct val="107916"/>
              </a:lnSpc>
              <a:spcBef>
                <a:spcPts val="0"/>
              </a:spcBef>
              <a:spcAft>
                <a:spcPts val="0"/>
              </a:spcAft>
              <a:buClr>
                <a:schemeClr val="hlink"/>
              </a:buClr>
              <a:buSzPts val="1100"/>
              <a:buNone/>
            </a:pPr>
            <a:r>
              <a:rPr b="1" lang="fr-FR" sz="1250">
                <a:solidFill>
                  <a:schemeClr val="hlink"/>
                </a:solidFill>
                <a:latin typeface="Arial"/>
                <a:ea typeface="Arial"/>
                <a:cs typeface="Arial"/>
                <a:sym typeface="Arial"/>
              </a:rPr>
              <a:t>Dois-je obtenir l’accord du voisin pour modifier la clôture entre 2 terrains privés ? </a:t>
            </a:r>
            <a:endParaRPr b="1" sz="1250">
              <a:solidFill>
                <a:schemeClr val="hlink"/>
              </a:solidFill>
              <a:latin typeface="Arial"/>
              <a:ea typeface="Arial"/>
              <a:cs typeface="Arial"/>
              <a:sym typeface="Arial"/>
            </a:endParaRPr>
          </a:p>
          <a:p>
            <a:pPr indent="0" lvl="0" marL="457200" rtl="0" algn="l">
              <a:lnSpc>
                <a:spcPct val="107916"/>
              </a:lnSpc>
              <a:spcBef>
                <a:spcPts val="0"/>
              </a:spcBef>
              <a:spcAft>
                <a:spcPts val="0"/>
              </a:spcAft>
              <a:buClr>
                <a:schemeClr val="hlink"/>
              </a:buClr>
              <a:buSzPts val="1100"/>
              <a:buFont typeface="Arial"/>
              <a:buNone/>
            </a:pPr>
            <a:r>
              <a:t/>
            </a:r>
            <a:endParaRPr i="1" sz="1050">
              <a:solidFill>
                <a:schemeClr val="hlink"/>
              </a:solidFill>
              <a:latin typeface="Arial"/>
              <a:ea typeface="Arial"/>
              <a:cs typeface="Arial"/>
              <a:sym typeface="Arial"/>
            </a:endParaRPr>
          </a:p>
          <a:p>
            <a:pPr indent="0" lvl="0" marL="0" rtl="0" algn="l">
              <a:lnSpc>
                <a:spcPct val="107916"/>
              </a:lnSpc>
              <a:spcBef>
                <a:spcPts val="0"/>
              </a:spcBef>
              <a:spcAft>
                <a:spcPts val="0"/>
              </a:spcAft>
              <a:buClr>
                <a:schemeClr val="hlink"/>
              </a:buClr>
              <a:buSzPts val="1100"/>
              <a:buFont typeface="Arial"/>
              <a:buNone/>
            </a:pPr>
            <a:r>
              <a:rPr lang="fr-FR" sz="1050">
                <a:solidFill>
                  <a:schemeClr val="hlink"/>
                </a:solidFill>
                <a:latin typeface="Arial"/>
                <a:ea typeface="Arial"/>
                <a:cs typeface="Arial"/>
                <a:sym typeface="Arial"/>
              </a:rPr>
              <a:t>Le type de clôture n’impacte pas le régime de propriété (mur, grillage, palissade, haie …), mais c’est bien son emplacement par rapport aux limites cadastrales.</a:t>
            </a:r>
            <a:endParaRPr sz="1050">
              <a:solidFill>
                <a:schemeClr val="hlink"/>
              </a:solidFill>
              <a:latin typeface="Arial"/>
              <a:ea typeface="Arial"/>
              <a:cs typeface="Arial"/>
              <a:sym typeface="Arial"/>
            </a:endParaRPr>
          </a:p>
          <a:p>
            <a:pPr indent="0" lvl="0" marL="457200" rtl="0" algn="l">
              <a:lnSpc>
                <a:spcPct val="107916"/>
              </a:lnSpc>
              <a:spcBef>
                <a:spcPts val="800"/>
              </a:spcBef>
              <a:spcAft>
                <a:spcPts val="0"/>
              </a:spcAft>
              <a:buClr>
                <a:schemeClr val="hlink"/>
              </a:buClr>
              <a:buSzPts val="1100"/>
              <a:buFont typeface="Arial"/>
              <a:buNone/>
            </a:pPr>
            <a:r>
              <a:rPr b="1" lang="fr-FR" sz="1050">
                <a:solidFill>
                  <a:srgbClr val="0070C0"/>
                </a:solidFill>
                <a:latin typeface="Arial"/>
                <a:ea typeface="Arial"/>
                <a:cs typeface="Arial"/>
                <a:sym typeface="Arial"/>
              </a:rPr>
              <a:t>2 cas  : </a:t>
            </a:r>
            <a:endParaRPr b="1" sz="1050">
              <a:solidFill>
                <a:srgbClr val="0070C0"/>
              </a:solidFill>
              <a:latin typeface="Arial"/>
              <a:ea typeface="Arial"/>
              <a:cs typeface="Arial"/>
              <a:sym typeface="Arial"/>
            </a:endParaRPr>
          </a:p>
          <a:p>
            <a:pPr indent="0" lvl="0" marL="457200" rtl="0" algn="l">
              <a:lnSpc>
                <a:spcPct val="107916"/>
              </a:lnSpc>
              <a:spcBef>
                <a:spcPts val="0"/>
              </a:spcBef>
              <a:spcAft>
                <a:spcPts val="0"/>
              </a:spcAft>
              <a:buClr>
                <a:schemeClr val="hlink"/>
              </a:buClr>
              <a:buSzPts val="1100"/>
              <a:buFont typeface="Arial"/>
              <a:buNone/>
            </a:pPr>
            <a:r>
              <a:t/>
            </a:r>
            <a:endParaRPr i="1" sz="1050">
              <a:solidFill>
                <a:schemeClr val="hlink"/>
              </a:solidFill>
              <a:latin typeface="Arial"/>
              <a:ea typeface="Arial"/>
              <a:cs typeface="Arial"/>
              <a:sym typeface="Arial"/>
            </a:endParaRPr>
          </a:p>
          <a:p>
            <a:pPr indent="-295275" lvl="0" marL="914400" rtl="0" algn="l">
              <a:lnSpc>
                <a:spcPct val="107916"/>
              </a:lnSpc>
              <a:spcBef>
                <a:spcPts val="0"/>
              </a:spcBef>
              <a:spcAft>
                <a:spcPts val="0"/>
              </a:spcAft>
              <a:buClr>
                <a:schemeClr val="hlink"/>
              </a:buClr>
              <a:buSzPts val="1050"/>
              <a:buFont typeface="Arial"/>
              <a:buAutoNum type="arabicPeriod"/>
            </a:pPr>
            <a:r>
              <a:rPr b="1" lang="fr-FR" sz="1050">
                <a:solidFill>
                  <a:schemeClr val="hlink"/>
                </a:solidFill>
                <a:latin typeface="Arial"/>
                <a:ea typeface="Arial"/>
                <a:cs typeface="Arial"/>
                <a:sym typeface="Arial"/>
              </a:rPr>
              <a:t>Mitoyenne </a:t>
            </a:r>
            <a:r>
              <a:rPr lang="fr-FR" sz="1050">
                <a:solidFill>
                  <a:schemeClr val="hlink"/>
                </a:solidFill>
                <a:latin typeface="Arial"/>
                <a:ea typeface="Arial"/>
                <a:cs typeface="Arial"/>
                <a:sym typeface="Arial"/>
              </a:rPr>
              <a:t>: </a:t>
            </a:r>
            <a:endParaRPr sz="1050">
              <a:solidFill>
                <a:schemeClr val="hlink"/>
              </a:solidFill>
              <a:latin typeface="Arial"/>
              <a:ea typeface="Arial"/>
              <a:cs typeface="Arial"/>
              <a:sym typeface="Arial"/>
            </a:endParaRPr>
          </a:p>
          <a:p>
            <a:pPr indent="0" lvl="0" marL="0" rtl="0" algn="l">
              <a:lnSpc>
                <a:spcPct val="107916"/>
              </a:lnSpc>
              <a:spcBef>
                <a:spcPts val="0"/>
              </a:spcBef>
              <a:spcAft>
                <a:spcPts val="0"/>
              </a:spcAft>
              <a:buSzPts val="1800"/>
              <a:buNone/>
            </a:pPr>
            <a:r>
              <a:rPr lang="fr-FR" sz="1050">
                <a:solidFill>
                  <a:schemeClr val="hlink"/>
                </a:solidFill>
                <a:latin typeface="Arial"/>
                <a:ea typeface="Arial"/>
                <a:cs typeface="Arial"/>
                <a:sym typeface="Arial"/>
              </a:rPr>
              <a:t>La clôture est posée à la limite cadastrale des terrains : elle est mitoyenne.  Son statut est similaire à celui d’une copropriété : construction, modification, réparation nécessitent l’accord des deux parties et les frais sont partagés.  </a:t>
            </a:r>
            <a:endParaRPr sz="1050">
              <a:solidFill>
                <a:schemeClr val="hlink"/>
              </a:solidFill>
              <a:latin typeface="Arial"/>
              <a:ea typeface="Arial"/>
              <a:cs typeface="Arial"/>
              <a:sym typeface="Arial"/>
            </a:endParaRPr>
          </a:p>
          <a:p>
            <a:pPr indent="0" lvl="0" marL="0" rtl="0" algn="l">
              <a:lnSpc>
                <a:spcPct val="107916"/>
              </a:lnSpc>
              <a:spcBef>
                <a:spcPts val="0"/>
              </a:spcBef>
              <a:spcAft>
                <a:spcPts val="0"/>
              </a:spcAft>
              <a:buSzPts val="1800"/>
              <a:buNone/>
            </a:pPr>
            <a:r>
              <a:t/>
            </a:r>
            <a:endParaRPr sz="1050">
              <a:solidFill>
                <a:schemeClr val="hlink"/>
              </a:solidFill>
              <a:latin typeface="Arial"/>
              <a:ea typeface="Arial"/>
              <a:cs typeface="Arial"/>
              <a:sym typeface="Arial"/>
            </a:endParaRPr>
          </a:p>
          <a:p>
            <a:pPr indent="0" lvl="0" marL="0" rtl="0" algn="l">
              <a:lnSpc>
                <a:spcPct val="107916"/>
              </a:lnSpc>
              <a:spcBef>
                <a:spcPts val="0"/>
              </a:spcBef>
              <a:spcAft>
                <a:spcPts val="0"/>
              </a:spcAft>
              <a:buSzPts val="1800"/>
              <a:buNone/>
            </a:pPr>
            <a:r>
              <a:rPr lang="fr-FR" sz="1050">
                <a:solidFill>
                  <a:schemeClr val="hlink"/>
                </a:solidFill>
                <a:latin typeface="Arial"/>
                <a:ea typeface="Arial"/>
                <a:cs typeface="Arial"/>
                <a:sym typeface="Arial"/>
              </a:rPr>
              <a:t>C’est le cas présumé général : tout mur servant de séparation entre deux fonds est présumé mitoyen, à défaut de preuve contraire (art. 653 du Code civil) : pour une séparation entre deux terrains clos (jardins, cours, champs …). Un mur peut être mitoyen en totalité, ou seulement sur une partie.</a:t>
            </a:r>
            <a:endParaRPr sz="1050">
              <a:solidFill>
                <a:schemeClr val="hlink"/>
              </a:solidFill>
              <a:latin typeface="Arial"/>
              <a:ea typeface="Arial"/>
              <a:cs typeface="Arial"/>
              <a:sym typeface="Arial"/>
            </a:endParaRPr>
          </a:p>
          <a:p>
            <a:pPr indent="0" lvl="0" marL="914400" rtl="0" algn="l">
              <a:lnSpc>
                <a:spcPct val="107916"/>
              </a:lnSpc>
              <a:spcBef>
                <a:spcPts val="0"/>
              </a:spcBef>
              <a:spcAft>
                <a:spcPts val="0"/>
              </a:spcAft>
              <a:buClr>
                <a:schemeClr val="hlink"/>
              </a:buClr>
              <a:buSzPts val="1100"/>
              <a:buFont typeface="Arial"/>
              <a:buNone/>
            </a:pPr>
            <a:r>
              <a:t/>
            </a:r>
            <a:endParaRPr sz="1050">
              <a:solidFill>
                <a:schemeClr val="hlink"/>
              </a:solidFill>
              <a:latin typeface="Arial"/>
              <a:ea typeface="Arial"/>
              <a:cs typeface="Arial"/>
              <a:sym typeface="Arial"/>
            </a:endParaRPr>
          </a:p>
          <a:p>
            <a:pPr indent="0" lvl="0" marL="457200" rtl="0" algn="l">
              <a:lnSpc>
                <a:spcPct val="107916"/>
              </a:lnSpc>
              <a:spcBef>
                <a:spcPts val="0"/>
              </a:spcBef>
              <a:spcAft>
                <a:spcPts val="0"/>
              </a:spcAft>
              <a:buNone/>
            </a:pPr>
            <a:r>
              <a:rPr b="1" lang="fr-FR" sz="1050">
                <a:solidFill>
                  <a:schemeClr val="hlink"/>
                </a:solidFill>
              </a:rPr>
              <a:t>2.	</a:t>
            </a:r>
            <a:r>
              <a:rPr b="1" lang="fr-FR" sz="1050">
                <a:solidFill>
                  <a:schemeClr val="hlink"/>
                </a:solidFill>
                <a:latin typeface="Arial"/>
                <a:ea typeface="Arial"/>
                <a:cs typeface="Arial"/>
                <a:sym typeface="Arial"/>
              </a:rPr>
              <a:t>Privative</a:t>
            </a:r>
            <a:r>
              <a:rPr lang="fr-FR" sz="1050">
                <a:solidFill>
                  <a:schemeClr val="hlink"/>
                </a:solidFill>
                <a:latin typeface="Arial"/>
                <a:ea typeface="Arial"/>
                <a:cs typeface="Arial"/>
                <a:sym typeface="Arial"/>
              </a:rPr>
              <a:t> : </a:t>
            </a:r>
            <a:endParaRPr sz="1050">
              <a:solidFill>
                <a:schemeClr val="hlink"/>
              </a:solidFill>
              <a:latin typeface="Arial"/>
              <a:ea typeface="Arial"/>
              <a:cs typeface="Arial"/>
              <a:sym typeface="Arial"/>
            </a:endParaRPr>
          </a:p>
          <a:p>
            <a:pPr indent="0" lvl="0" marL="0" rtl="0" algn="l">
              <a:lnSpc>
                <a:spcPct val="107916"/>
              </a:lnSpc>
              <a:spcBef>
                <a:spcPts val="0"/>
              </a:spcBef>
              <a:spcAft>
                <a:spcPts val="0"/>
              </a:spcAft>
              <a:buSzPts val="1800"/>
              <a:buNone/>
            </a:pPr>
            <a:r>
              <a:rPr lang="fr-FR" sz="1050">
                <a:solidFill>
                  <a:schemeClr val="hlink"/>
                </a:solidFill>
                <a:latin typeface="Arial"/>
                <a:ea typeface="Arial"/>
                <a:cs typeface="Arial"/>
                <a:sym typeface="Arial"/>
              </a:rPr>
              <a:t>La clôture est entièrement installée dans la parcelle d’un des deux propriétaires et ne touche pas la limite du terrain : elle lui appartient. Dans les autres cas, revendiquer la propriété pleine d’une clôture nécessite d’en apporter la preuve écrite (acte notarié, jugement …)</a:t>
            </a:r>
            <a:endParaRPr sz="1050">
              <a:solidFill>
                <a:schemeClr val="hlink"/>
              </a:solidFill>
              <a:latin typeface="Arial"/>
              <a:ea typeface="Arial"/>
              <a:cs typeface="Arial"/>
              <a:sym typeface="Arial"/>
            </a:endParaRPr>
          </a:p>
          <a:p>
            <a:pPr indent="0" lvl="0" marL="914400" rtl="0" algn="l">
              <a:lnSpc>
                <a:spcPct val="107916"/>
              </a:lnSpc>
              <a:spcBef>
                <a:spcPts val="0"/>
              </a:spcBef>
              <a:spcAft>
                <a:spcPts val="0"/>
              </a:spcAft>
              <a:buClr>
                <a:schemeClr val="hlink"/>
              </a:buClr>
              <a:buSzPts val="1100"/>
              <a:buFont typeface="Arial"/>
              <a:buNone/>
            </a:pPr>
            <a:r>
              <a:t/>
            </a:r>
            <a:endParaRPr sz="1050">
              <a:solidFill>
                <a:schemeClr val="hlink"/>
              </a:solidFill>
              <a:latin typeface="Arial"/>
              <a:ea typeface="Arial"/>
              <a:cs typeface="Arial"/>
              <a:sym typeface="Arial"/>
            </a:endParaRPr>
          </a:p>
          <a:p>
            <a:pPr indent="0" lvl="0" marL="914400" rtl="0" algn="l">
              <a:lnSpc>
                <a:spcPct val="107916"/>
              </a:lnSpc>
              <a:spcBef>
                <a:spcPts val="0"/>
              </a:spcBef>
              <a:spcAft>
                <a:spcPts val="0"/>
              </a:spcAft>
              <a:buClr>
                <a:schemeClr val="hlink"/>
              </a:buClr>
              <a:buSzPts val="1100"/>
              <a:buFont typeface="Arial"/>
              <a:buNone/>
            </a:pPr>
            <a:r>
              <a:t/>
            </a:r>
            <a:endParaRPr sz="1050">
              <a:solidFill>
                <a:schemeClr val="hlink"/>
              </a:solidFill>
              <a:latin typeface="Arial"/>
              <a:ea typeface="Arial"/>
              <a:cs typeface="Arial"/>
              <a:sym typeface="Arial"/>
            </a:endParaRPr>
          </a:p>
          <a:p>
            <a:pPr indent="0" lvl="0" marL="0" rtl="0" algn="l">
              <a:lnSpc>
                <a:spcPct val="100000"/>
              </a:lnSpc>
              <a:spcBef>
                <a:spcPts val="800"/>
              </a:spcBef>
              <a:spcAft>
                <a:spcPts val="0"/>
              </a:spcAft>
              <a:buClr>
                <a:schemeClr val="dk1"/>
              </a:buClr>
              <a:buSzPts val="1700"/>
              <a:buNone/>
            </a:pPr>
            <a:r>
              <a:t/>
            </a:r>
            <a:endParaRPr sz="1500"/>
          </a:p>
        </p:txBody>
      </p:sp>
      <p:sp>
        <p:nvSpPr>
          <p:cNvPr id="299" name="Google Shape;299;g2f6949b44d4_0_0"/>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26/10/2022</a:t>
            </a:r>
            <a:endParaRPr/>
          </a:p>
        </p:txBody>
      </p:sp>
      <p:sp>
        <p:nvSpPr>
          <p:cNvPr id="300" name="Google Shape;300;g2f6949b44d4_0_0"/>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Titre de la présentation</a:t>
            </a:r>
            <a:endParaRPr/>
          </a:p>
        </p:txBody>
      </p:sp>
      <p:sp>
        <p:nvSpPr>
          <p:cNvPr id="301" name="Google Shape;301;g2f6949b44d4_0_0"/>
          <p:cNvSpPr txBox="1"/>
          <p:nvPr>
            <p:ph idx="12" type="sldNum"/>
          </p:nvPr>
        </p:nvSpPr>
        <p:spPr>
          <a:xfrm>
            <a:off x="11478989" y="6234329"/>
            <a:ext cx="103800" cy="177600"/>
          </a:xfrm>
          <a:prstGeom prst="rect">
            <a:avLst/>
          </a:prstGeom>
          <a:noFill/>
          <a:ln>
            <a:noFill/>
          </a:ln>
        </p:spPr>
        <p:txBody>
          <a:bodyPr anchorCtr="0" anchor="ctr" bIns="18000" lIns="18000" spcFirstLastPara="1" rIns="18000" wrap="square" tIns="36000">
            <a:spAutoFit/>
          </a:bodyPr>
          <a:lstStyle/>
          <a:p>
            <a:pPr indent="0" lvl="0" marL="0" rtl="0" algn="ctr">
              <a:lnSpc>
                <a:spcPct val="100000"/>
              </a:lnSpc>
              <a:spcBef>
                <a:spcPts val="0"/>
              </a:spcBef>
              <a:spcAft>
                <a:spcPts val="0"/>
              </a:spcAft>
              <a:buSzPts val="800"/>
              <a:buNone/>
            </a:pPr>
            <a:fld id="{00000000-1234-1234-1234-123412341234}" type="slidenum">
              <a:rPr lang="fr-FR"/>
              <a:t>‹#›</a:t>
            </a:fld>
            <a:endParaRPr/>
          </a:p>
        </p:txBody>
      </p:sp>
      <p:sp>
        <p:nvSpPr>
          <p:cNvPr id="302" name="Google Shape;302;g2f6949b44d4_0_0"/>
          <p:cNvSpPr txBox="1"/>
          <p:nvPr>
            <p:ph idx="1" type="body"/>
          </p:nvPr>
        </p:nvSpPr>
        <p:spPr>
          <a:xfrm>
            <a:off x="5605700" y="1269000"/>
            <a:ext cx="6105300" cy="4320000"/>
          </a:xfrm>
          <a:prstGeom prst="rect">
            <a:avLst/>
          </a:prstGeom>
          <a:noFill/>
          <a:ln>
            <a:noFill/>
          </a:ln>
        </p:spPr>
        <p:txBody>
          <a:bodyPr anchorCtr="0" anchor="t" bIns="0" lIns="0" spcFirstLastPara="1" rIns="0" wrap="square" tIns="0">
            <a:noAutofit/>
          </a:bodyPr>
          <a:lstStyle/>
          <a:p>
            <a:pPr indent="0" lvl="0" marL="457200" rtl="0" algn="l">
              <a:lnSpc>
                <a:spcPct val="107916"/>
              </a:lnSpc>
              <a:spcBef>
                <a:spcPts val="0"/>
              </a:spcBef>
              <a:spcAft>
                <a:spcPts val="0"/>
              </a:spcAft>
              <a:buClr>
                <a:schemeClr val="hlink"/>
              </a:buClr>
              <a:buSzPts val="1100"/>
              <a:buNone/>
            </a:pPr>
            <a:r>
              <a:rPr b="1" lang="fr-FR" sz="1050">
                <a:solidFill>
                  <a:srgbClr val="0070C0"/>
                </a:solidFill>
                <a:latin typeface="Arial"/>
                <a:ea typeface="Arial"/>
                <a:cs typeface="Arial"/>
                <a:sym typeface="Arial"/>
              </a:rPr>
              <a:t>Des cas particuliers : </a:t>
            </a:r>
            <a:endParaRPr b="1" sz="1050">
              <a:solidFill>
                <a:srgbClr val="0070C0"/>
              </a:solidFill>
              <a:latin typeface="Arial"/>
              <a:ea typeface="Arial"/>
              <a:cs typeface="Arial"/>
              <a:sym typeface="Arial"/>
            </a:endParaRPr>
          </a:p>
          <a:p>
            <a:pPr indent="-295275" lvl="0" marL="914400" rtl="0" algn="l">
              <a:lnSpc>
                <a:spcPct val="107916"/>
              </a:lnSpc>
              <a:spcBef>
                <a:spcPts val="0"/>
              </a:spcBef>
              <a:spcAft>
                <a:spcPts val="0"/>
              </a:spcAft>
              <a:buClr>
                <a:schemeClr val="hlink"/>
              </a:buClr>
              <a:buSzPts val="1050"/>
              <a:buFont typeface="Arial"/>
              <a:buChar char="●"/>
            </a:pPr>
            <a:r>
              <a:rPr lang="fr-FR" sz="1050">
                <a:solidFill>
                  <a:schemeClr val="hlink"/>
                </a:solidFill>
                <a:latin typeface="Arial"/>
                <a:ea typeface="Arial"/>
                <a:cs typeface="Arial"/>
                <a:sym typeface="Arial"/>
              </a:rPr>
              <a:t>Différentiel de niveaux :  si une clôture délimite deux terrains qui ne se situent pas au même niveau en terme</a:t>
            </a:r>
            <a:r>
              <a:rPr lang="fr-FR" sz="1050">
                <a:solidFill>
                  <a:schemeClr val="hlink"/>
                </a:solidFill>
              </a:rPr>
              <a:t>s</a:t>
            </a:r>
            <a:r>
              <a:rPr lang="fr-FR" sz="1050">
                <a:solidFill>
                  <a:schemeClr val="hlink"/>
                </a:solidFill>
                <a:latin typeface="Arial"/>
                <a:ea typeface="Arial"/>
                <a:cs typeface="Arial"/>
                <a:sym typeface="Arial"/>
              </a:rPr>
              <a:t> de hauteur, la clôture est attribuée à la propriété la plus haute.</a:t>
            </a:r>
            <a:endParaRPr sz="1050">
              <a:solidFill>
                <a:schemeClr val="hlink"/>
              </a:solidFill>
              <a:latin typeface="Arial"/>
              <a:ea typeface="Arial"/>
              <a:cs typeface="Arial"/>
              <a:sym typeface="Arial"/>
            </a:endParaRPr>
          </a:p>
          <a:p>
            <a:pPr indent="-295275" lvl="0" marL="914400" rtl="0" algn="l">
              <a:lnSpc>
                <a:spcPct val="107916"/>
              </a:lnSpc>
              <a:spcBef>
                <a:spcPts val="0"/>
              </a:spcBef>
              <a:spcAft>
                <a:spcPts val="0"/>
              </a:spcAft>
              <a:buClr>
                <a:schemeClr val="hlink"/>
              </a:buClr>
              <a:buSzPts val="1050"/>
              <a:buFont typeface="Arial"/>
              <a:buChar char="●"/>
            </a:pPr>
            <a:r>
              <a:rPr lang="fr-FR" sz="1050">
                <a:solidFill>
                  <a:schemeClr val="hlink"/>
                </a:solidFill>
                <a:latin typeface="Arial"/>
                <a:ea typeface="Arial"/>
                <a:cs typeface="Arial"/>
                <a:sym typeface="Arial"/>
              </a:rPr>
              <a:t>Murs avec sommets à pente : lorsque le sommet du mur ne présente qu’une pente, le mur est censé appartenir alors au propriétaire du terrain vers lequel la pente est inclinée. À l’inverse, si le mur dispose d’un sommet à deux pentes, il est présumé mitoyen (art. 654 du Code civil).</a:t>
            </a:r>
            <a:endParaRPr sz="1050">
              <a:solidFill>
                <a:schemeClr val="hlink"/>
              </a:solidFill>
              <a:latin typeface="Arial"/>
              <a:ea typeface="Arial"/>
              <a:cs typeface="Arial"/>
              <a:sym typeface="Arial"/>
            </a:endParaRPr>
          </a:p>
          <a:p>
            <a:pPr indent="-295275" lvl="0" marL="914400" rtl="0" algn="l">
              <a:lnSpc>
                <a:spcPct val="107916"/>
              </a:lnSpc>
              <a:spcBef>
                <a:spcPts val="0"/>
              </a:spcBef>
              <a:spcAft>
                <a:spcPts val="0"/>
              </a:spcAft>
              <a:buClr>
                <a:schemeClr val="hlink"/>
              </a:buClr>
              <a:buSzPts val="1050"/>
              <a:buFont typeface="Arial"/>
              <a:buChar char="●"/>
            </a:pPr>
            <a:r>
              <a:rPr lang="fr-FR" sz="1050">
                <a:solidFill>
                  <a:schemeClr val="hlink"/>
                </a:solidFill>
                <a:latin typeface="Arial"/>
                <a:ea typeface="Arial"/>
                <a:cs typeface="Arial"/>
                <a:sym typeface="Arial"/>
              </a:rPr>
              <a:t>Si on trouve des tuiles ou corniches d’un seul côté, le mur appartient au propriétaire du côté duquel se trouve lesdites tuiles ou corniches.</a:t>
            </a:r>
            <a:endParaRPr sz="1050">
              <a:solidFill>
                <a:schemeClr val="hlink"/>
              </a:solidFill>
              <a:latin typeface="Arial"/>
              <a:ea typeface="Arial"/>
              <a:cs typeface="Arial"/>
              <a:sym typeface="Arial"/>
            </a:endParaRPr>
          </a:p>
          <a:p>
            <a:pPr indent="-295275" lvl="0" marL="914400" rtl="0" algn="l">
              <a:lnSpc>
                <a:spcPct val="107916"/>
              </a:lnSpc>
              <a:spcBef>
                <a:spcPts val="0"/>
              </a:spcBef>
              <a:spcAft>
                <a:spcPts val="0"/>
              </a:spcAft>
              <a:buClr>
                <a:schemeClr val="hlink"/>
              </a:buClr>
              <a:buSzPts val="1050"/>
              <a:buFont typeface="Arial"/>
              <a:buChar char="●"/>
            </a:pPr>
            <a:r>
              <a:rPr lang="fr-FR" sz="1050">
                <a:solidFill>
                  <a:schemeClr val="hlink"/>
                </a:solidFill>
                <a:latin typeface="Arial"/>
                <a:ea typeface="Arial"/>
                <a:cs typeface="Arial"/>
                <a:sym typeface="Arial"/>
              </a:rPr>
              <a:t>Si l’un des terrains est construit et l’autre non, on considère que le mur appartient au propriétaire du terrain construit.</a:t>
            </a:r>
            <a:endParaRPr sz="1050">
              <a:solidFill>
                <a:schemeClr val="hlink"/>
              </a:solidFill>
              <a:latin typeface="Arial"/>
              <a:ea typeface="Arial"/>
              <a:cs typeface="Arial"/>
              <a:sym typeface="Arial"/>
            </a:endParaRPr>
          </a:p>
          <a:p>
            <a:pPr indent="0" lvl="0" marL="0" rtl="0" algn="l">
              <a:lnSpc>
                <a:spcPct val="107916"/>
              </a:lnSpc>
              <a:spcBef>
                <a:spcPts val="800"/>
              </a:spcBef>
              <a:spcAft>
                <a:spcPts val="0"/>
              </a:spcAft>
              <a:buClr>
                <a:schemeClr val="hlink"/>
              </a:buClr>
              <a:buSzPts val="1100"/>
              <a:buNone/>
            </a:pPr>
            <a:r>
              <a:rPr lang="fr-FR" sz="1050">
                <a:solidFill>
                  <a:schemeClr val="hlink"/>
                </a:solidFill>
                <a:latin typeface="Arial"/>
                <a:ea typeface="Arial"/>
                <a:cs typeface="Arial"/>
                <a:sym typeface="Arial"/>
              </a:rPr>
              <a:t>En cas de limite avec le domaine public, se rapprocher des services voiries de la commune pour connaître d’éventuelles contraintes ou servitudes.</a:t>
            </a:r>
            <a:endParaRPr i="1" sz="1050">
              <a:solidFill>
                <a:schemeClr val="hlink"/>
              </a:solidFill>
              <a:latin typeface="Arial"/>
              <a:ea typeface="Arial"/>
              <a:cs typeface="Arial"/>
              <a:sym typeface="Arial"/>
            </a:endParaRPr>
          </a:p>
          <a:p>
            <a:pPr indent="0" lvl="0" marL="457200" rtl="0" algn="l">
              <a:lnSpc>
                <a:spcPct val="107916"/>
              </a:lnSpc>
              <a:spcBef>
                <a:spcPts val="800"/>
              </a:spcBef>
              <a:spcAft>
                <a:spcPts val="0"/>
              </a:spcAft>
              <a:buClr>
                <a:schemeClr val="hlink"/>
              </a:buClr>
              <a:buSzPts val="1100"/>
              <a:buNone/>
            </a:pPr>
            <a:r>
              <a:rPr b="1" lang="fr-FR" sz="1050">
                <a:solidFill>
                  <a:srgbClr val="0070C0"/>
                </a:solidFill>
                <a:latin typeface="Arial"/>
                <a:ea typeface="Arial"/>
                <a:cs typeface="Arial"/>
                <a:sym typeface="Arial"/>
              </a:rPr>
              <a:t>Modifications d’une clôture mitoyenne : </a:t>
            </a:r>
            <a:endParaRPr b="1" sz="1050">
              <a:solidFill>
                <a:srgbClr val="0070C0"/>
              </a:solidFill>
              <a:latin typeface="Arial"/>
              <a:ea typeface="Arial"/>
              <a:cs typeface="Arial"/>
              <a:sym typeface="Arial"/>
            </a:endParaRPr>
          </a:p>
          <a:p>
            <a:pPr indent="0" lvl="0" marL="0" rtl="0" algn="l">
              <a:lnSpc>
                <a:spcPct val="107916"/>
              </a:lnSpc>
              <a:spcBef>
                <a:spcPts val="0"/>
              </a:spcBef>
              <a:spcAft>
                <a:spcPts val="0"/>
              </a:spcAft>
              <a:buClr>
                <a:schemeClr val="hlink"/>
              </a:buClr>
              <a:buSzPts val="1100"/>
              <a:buNone/>
            </a:pPr>
            <a:r>
              <a:rPr lang="fr-FR" sz="1050">
                <a:solidFill>
                  <a:schemeClr val="hlink"/>
                </a:solidFill>
                <a:latin typeface="Arial"/>
                <a:ea typeface="Arial"/>
                <a:cs typeface="Arial"/>
                <a:sym typeface="Arial"/>
              </a:rPr>
              <a:t>Chacun des propriétaires doit participer aux </a:t>
            </a:r>
            <a:r>
              <a:rPr b="1" lang="fr-FR" sz="1050">
                <a:solidFill>
                  <a:schemeClr val="hlink"/>
                </a:solidFill>
                <a:latin typeface="Arial"/>
                <a:ea typeface="Arial"/>
                <a:cs typeface="Arial"/>
                <a:sym typeface="Arial"/>
              </a:rPr>
              <a:t>frais d'entretien</a:t>
            </a:r>
            <a:r>
              <a:rPr lang="fr-FR" sz="1050">
                <a:solidFill>
                  <a:schemeClr val="hlink"/>
                </a:solidFill>
                <a:latin typeface="Arial"/>
                <a:ea typeface="Arial"/>
                <a:cs typeface="Arial"/>
                <a:sym typeface="Arial"/>
              </a:rPr>
              <a:t> nécessaires.</a:t>
            </a:r>
            <a:endParaRPr sz="1050">
              <a:solidFill>
                <a:schemeClr val="hlink"/>
              </a:solidFill>
              <a:latin typeface="Arial"/>
              <a:ea typeface="Arial"/>
              <a:cs typeface="Arial"/>
              <a:sym typeface="Arial"/>
            </a:endParaRPr>
          </a:p>
          <a:p>
            <a:pPr indent="0" lvl="0" marL="0" rtl="0" algn="l">
              <a:lnSpc>
                <a:spcPct val="107916"/>
              </a:lnSpc>
              <a:spcBef>
                <a:spcPts val="800"/>
              </a:spcBef>
              <a:spcAft>
                <a:spcPts val="0"/>
              </a:spcAft>
              <a:buClr>
                <a:schemeClr val="hlink"/>
              </a:buClr>
              <a:buSzPts val="1100"/>
              <a:buNone/>
            </a:pPr>
            <a:r>
              <a:rPr lang="fr-FR" sz="1050">
                <a:solidFill>
                  <a:schemeClr val="hlink"/>
                </a:solidFill>
                <a:latin typeface="Arial"/>
                <a:ea typeface="Arial"/>
                <a:cs typeface="Arial"/>
                <a:sym typeface="Arial"/>
              </a:rPr>
              <a:t>Chaque propriétaire est responsable des </a:t>
            </a:r>
            <a:r>
              <a:rPr b="1" lang="fr-FR" sz="1050">
                <a:solidFill>
                  <a:schemeClr val="hlink"/>
                </a:solidFill>
                <a:latin typeface="Arial"/>
                <a:ea typeface="Arial"/>
                <a:cs typeface="Arial"/>
                <a:sym typeface="Arial"/>
              </a:rPr>
              <a:t>dégradations </a:t>
            </a:r>
            <a:r>
              <a:rPr lang="fr-FR" sz="1050">
                <a:solidFill>
                  <a:schemeClr val="hlink"/>
                </a:solidFill>
                <a:latin typeface="Arial"/>
                <a:ea typeface="Arial"/>
                <a:cs typeface="Arial"/>
                <a:sym typeface="Arial"/>
              </a:rPr>
              <a:t>qu'il cause au mur. </a:t>
            </a:r>
            <a:endParaRPr sz="1050">
              <a:solidFill>
                <a:schemeClr val="hlink"/>
              </a:solidFill>
              <a:latin typeface="Arial"/>
              <a:ea typeface="Arial"/>
              <a:cs typeface="Arial"/>
              <a:sym typeface="Arial"/>
            </a:endParaRPr>
          </a:p>
          <a:p>
            <a:pPr indent="0" lvl="0" marL="0" rtl="0" algn="l">
              <a:lnSpc>
                <a:spcPct val="107916"/>
              </a:lnSpc>
              <a:spcBef>
                <a:spcPts val="800"/>
              </a:spcBef>
              <a:spcAft>
                <a:spcPts val="0"/>
              </a:spcAft>
              <a:buClr>
                <a:schemeClr val="hlink"/>
              </a:buClr>
              <a:buSzPts val="1100"/>
              <a:buNone/>
            </a:pPr>
            <a:r>
              <a:rPr lang="fr-FR" sz="1050">
                <a:solidFill>
                  <a:schemeClr val="hlink"/>
                </a:solidFill>
                <a:latin typeface="Arial"/>
                <a:ea typeface="Arial"/>
                <a:cs typeface="Arial"/>
                <a:sym typeface="Arial"/>
              </a:rPr>
              <a:t>Par principe, aucune ouverture (portes, fenêtres) ne peut être pratiquée dans un mur mitoyen sans l'accord du voisin. Par exception, les menus travaux peuvent être exécutés sans le consentement du voisin.</a:t>
            </a:r>
            <a:endParaRPr sz="1050">
              <a:solidFill>
                <a:schemeClr val="hlink"/>
              </a:solidFill>
              <a:latin typeface="Arial"/>
              <a:ea typeface="Arial"/>
              <a:cs typeface="Arial"/>
              <a:sym typeface="Arial"/>
            </a:endParaRPr>
          </a:p>
          <a:p>
            <a:pPr indent="0" lvl="0" marL="0" rtl="0" algn="l">
              <a:lnSpc>
                <a:spcPct val="107916"/>
              </a:lnSpc>
              <a:spcBef>
                <a:spcPts val="800"/>
              </a:spcBef>
              <a:spcAft>
                <a:spcPts val="0"/>
              </a:spcAft>
              <a:buClr>
                <a:schemeClr val="hlink"/>
              </a:buClr>
              <a:buSzPts val="1100"/>
              <a:buNone/>
            </a:pPr>
            <a:r>
              <a:rPr b="1" lang="fr-FR" sz="1050">
                <a:solidFill>
                  <a:schemeClr val="hlink"/>
                </a:solidFill>
                <a:latin typeface="Arial"/>
                <a:ea typeface="Arial"/>
                <a:cs typeface="Arial"/>
                <a:sym typeface="Arial"/>
              </a:rPr>
              <a:t>Nous préconisons donc d’informer le voisin de sa volonté de créer un passage à hérisson et d’obtenir son accord, surtout si la clôture est un mur.</a:t>
            </a:r>
            <a:endParaRPr b="1" sz="1050">
              <a:solidFill>
                <a:schemeClr val="hlink"/>
              </a:solidFill>
              <a:latin typeface="Arial"/>
              <a:ea typeface="Arial"/>
              <a:cs typeface="Arial"/>
              <a:sym typeface="Arial"/>
            </a:endParaRPr>
          </a:p>
          <a:p>
            <a:pPr indent="0" lvl="0" marL="0" rtl="0" algn="l">
              <a:lnSpc>
                <a:spcPct val="100000"/>
              </a:lnSpc>
              <a:spcBef>
                <a:spcPts val="800"/>
              </a:spcBef>
              <a:spcAft>
                <a:spcPts val="0"/>
              </a:spcAft>
              <a:buClr>
                <a:schemeClr val="dk1"/>
              </a:buClr>
              <a:buSzPts val="1700"/>
              <a:buNone/>
            </a:pPr>
            <a:r>
              <a:t/>
            </a:r>
            <a:endParaRPr b="1"/>
          </a:p>
          <a:p>
            <a:pPr indent="0" lvl="0" marL="0" rtl="0" algn="l">
              <a:lnSpc>
                <a:spcPct val="100000"/>
              </a:lnSpc>
              <a:spcBef>
                <a:spcPts val="0"/>
              </a:spcBef>
              <a:spcAft>
                <a:spcPts val="0"/>
              </a:spcAft>
              <a:buClr>
                <a:schemeClr val="dk1"/>
              </a:buClr>
              <a:buSzPts val="1700"/>
              <a:buNone/>
            </a:pPr>
            <a:r>
              <a:t/>
            </a:r>
            <a:endParaRPr sz="15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16"/>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26/10/2022</a:t>
            </a:r>
            <a:endParaRPr/>
          </a:p>
        </p:txBody>
      </p:sp>
      <p:sp>
        <p:nvSpPr>
          <p:cNvPr id="308" name="Google Shape;308;p16"/>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Titre de la présentation</a:t>
            </a:r>
            <a:endParaRPr/>
          </a:p>
        </p:txBody>
      </p:sp>
      <p:sp>
        <p:nvSpPr>
          <p:cNvPr id="309" name="Google Shape;309;p16"/>
          <p:cNvSpPr txBox="1"/>
          <p:nvPr>
            <p:ph idx="12" type="sldNum"/>
          </p:nvPr>
        </p:nvSpPr>
        <p:spPr>
          <a:xfrm>
            <a:off x="0" y="6678000"/>
            <a:ext cx="180000" cy="180000"/>
          </a:xfrm>
          <a:prstGeom prst="rect">
            <a:avLst/>
          </a:prstGeom>
          <a:noFill/>
          <a:ln cap="flat" cmpd="sng" w="9525">
            <a:solidFill>
              <a:schemeClr val="accent1">
                <a:alpha val="0"/>
              </a:schemeClr>
            </a:solidFill>
            <a:prstDash val="solid"/>
            <a:round/>
            <a:headEnd len="sm" w="sm" type="none"/>
            <a:tailEnd len="sm" w="sm" type="none"/>
          </a:ln>
        </p:spPr>
        <p:txBody>
          <a:bodyPr anchorCtr="0" anchor="ctr" bIns="18000" lIns="18000" spcFirstLastPara="1" rIns="18000" wrap="square" tIns="36000">
            <a:spAutoFit/>
          </a:bodyPr>
          <a:lstStyle/>
          <a:p>
            <a:pPr indent="0" lvl="0" marL="0" rtl="0" algn="ctr">
              <a:lnSpc>
                <a:spcPct val="100000"/>
              </a:lnSpc>
              <a:spcBef>
                <a:spcPts val="0"/>
              </a:spcBef>
              <a:spcAft>
                <a:spcPts val="0"/>
              </a:spcAft>
              <a:buSzPts val="800"/>
              <a:buNone/>
            </a:pPr>
            <a:fld id="{00000000-1234-1234-1234-123412341234}" type="slidenum">
              <a:rPr lang="fr-FR"/>
              <a:t>‹#›</a:t>
            </a:fld>
            <a:endParaRPr/>
          </a:p>
        </p:txBody>
      </p:sp>
      <p:sp>
        <p:nvSpPr>
          <p:cNvPr id="310" name="Google Shape;310;p16"/>
          <p:cNvSpPr txBox="1"/>
          <p:nvPr>
            <p:ph idx="1" type="body"/>
          </p:nvPr>
        </p:nvSpPr>
        <p:spPr>
          <a:xfrm>
            <a:off x="2496000" y="3873772"/>
            <a:ext cx="7200000" cy="2984227"/>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lt1"/>
              </a:buClr>
              <a:buSzPts val="1500"/>
              <a:buFont typeface="Arial"/>
              <a:buNone/>
            </a:pPr>
            <a:r>
              <a:rPr lang="fr-FR"/>
              <a:t>CONTACT :</a:t>
            </a:r>
            <a:endParaRPr/>
          </a:p>
          <a:p>
            <a:pPr indent="0" lvl="1" marL="0" rtl="0" algn="ctr">
              <a:lnSpc>
                <a:spcPct val="100000"/>
              </a:lnSpc>
              <a:spcBef>
                <a:spcPts val="1800"/>
              </a:spcBef>
              <a:spcAft>
                <a:spcPts val="0"/>
              </a:spcAft>
              <a:buClr>
                <a:schemeClr val="lt1"/>
              </a:buClr>
              <a:buSzPts val="1800"/>
              <a:buNone/>
            </a:pPr>
            <a:r>
              <a:rPr b="1" lang="fr-FR"/>
              <a:t>Émilie Gobert</a:t>
            </a:r>
            <a:endParaRPr b="1"/>
          </a:p>
          <a:p>
            <a:pPr indent="0" lvl="2" marL="0" rtl="0" algn="ctr">
              <a:lnSpc>
                <a:spcPct val="95000"/>
              </a:lnSpc>
              <a:spcBef>
                <a:spcPts val="500"/>
              </a:spcBef>
              <a:spcAft>
                <a:spcPts val="0"/>
              </a:spcAft>
              <a:buClr>
                <a:schemeClr val="lt1"/>
              </a:buClr>
              <a:buSzPts val="1500"/>
              <a:buNone/>
            </a:pPr>
            <a:r>
              <a:rPr b="1" lang="fr-FR"/>
              <a:t>Directrice du Pôle Développement</a:t>
            </a:r>
            <a:endParaRPr/>
          </a:p>
          <a:p>
            <a:pPr indent="0" lvl="3" marL="0" rtl="0" algn="ctr">
              <a:lnSpc>
                <a:spcPct val="95000"/>
              </a:lnSpc>
              <a:spcBef>
                <a:spcPts val="0"/>
              </a:spcBef>
              <a:spcAft>
                <a:spcPts val="0"/>
              </a:spcAft>
              <a:buClr>
                <a:schemeClr val="lt1"/>
              </a:buClr>
              <a:buSzPts val="1500"/>
              <a:buNone/>
            </a:pPr>
            <a:r>
              <a:rPr lang="fr-FR"/>
              <a:t>Partenariats / Collecte – Communication – Editions - Boutique</a:t>
            </a:r>
            <a:endParaRPr/>
          </a:p>
          <a:p>
            <a:pPr indent="0" lvl="2" marL="0" rtl="0" algn="ctr">
              <a:lnSpc>
                <a:spcPct val="95000"/>
              </a:lnSpc>
              <a:spcBef>
                <a:spcPts val="300"/>
              </a:spcBef>
              <a:spcAft>
                <a:spcPts val="0"/>
              </a:spcAft>
              <a:buClr>
                <a:schemeClr val="lt1"/>
              </a:buClr>
              <a:buSzPts val="1500"/>
              <a:buNone/>
            </a:pPr>
            <a:r>
              <a:rPr b="1" lang="fr-FR"/>
              <a:t>LPO France</a:t>
            </a:r>
            <a:endParaRPr/>
          </a:p>
          <a:p>
            <a:pPr indent="0" lvl="3" marL="0" rtl="0" algn="ctr">
              <a:lnSpc>
                <a:spcPct val="95000"/>
              </a:lnSpc>
              <a:spcBef>
                <a:spcPts val="0"/>
              </a:spcBef>
              <a:spcAft>
                <a:spcPts val="0"/>
              </a:spcAft>
              <a:buClr>
                <a:schemeClr val="lt1"/>
              </a:buClr>
              <a:buSzPts val="1500"/>
              <a:buNone/>
            </a:pPr>
            <a:r>
              <a:rPr lang="fr-FR"/>
              <a:t>Tél : 05.46.82.12.39 / 07.76.11.40.10</a:t>
            </a:r>
            <a:endParaRPr/>
          </a:p>
          <a:p>
            <a:pPr indent="0" lvl="3" marL="0" rtl="0" algn="ctr">
              <a:lnSpc>
                <a:spcPct val="95000"/>
              </a:lnSpc>
              <a:spcBef>
                <a:spcPts val="0"/>
              </a:spcBef>
              <a:spcAft>
                <a:spcPts val="0"/>
              </a:spcAft>
              <a:buClr>
                <a:schemeClr val="lt1"/>
              </a:buClr>
              <a:buSzPts val="1500"/>
              <a:buNone/>
            </a:pPr>
            <a:r>
              <a:rPr lang="fr-FR"/>
              <a:t>Fonderies Royales – CS 90263 – 17305 Rochefort cedex</a:t>
            </a:r>
            <a:endParaRPr/>
          </a:p>
          <a:p>
            <a:pPr indent="0" lvl="1" marL="0" rtl="0" algn="ctr">
              <a:lnSpc>
                <a:spcPct val="100000"/>
              </a:lnSpc>
              <a:spcBef>
                <a:spcPts val="0"/>
              </a:spcBef>
              <a:spcAft>
                <a:spcPts val="0"/>
              </a:spcAft>
              <a:buClr>
                <a:schemeClr val="lt1"/>
              </a:buClr>
              <a:buSzPts val="1800"/>
              <a:buNone/>
            </a:pPr>
            <a:r>
              <a:t/>
            </a:r>
            <a:endParaRPr/>
          </a:p>
          <a:p>
            <a:pPr indent="0" lvl="1" marL="0" rtl="0" algn="ctr">
              <a:lnSpc>
                <a:spcPct val="100000"/>
              </a:lnSpc>
              <a:spcBef>
                <a:spcPts val="200"/>
              </a:spcBef>
              <a:spcAft>
                <a:spcPts val="0"/>
              </a:spcAft>
              <a:buClr>
                <a:schemeClr val="lt1"/>
              </a:buClr>
              <a:buSzPts val="1800"/>
              <a:buNone/>
            </a:pPr>
            <a:r>
              <a:rPr b="1" lang="fr-FR"/>
              <a:t>www.lpo.fr</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14" name="Shape 314"/>
        <p:cNvGrpSpPr/>
        <p:nvPr/>
      </p:nvGrpSpPr>
      <p:grpSpPr>
        <a:xfrm>
          <a:off x="0" y="0"/>
          <a:ext cx="0" cy="0"/>
          <a:chOff x="0" y="0"/>
          <a:chExt cx="0" cy="0"/>
        </a:xfrm>
      </p:grpSpPr>
      <p:sp>
        <p:nvSpPr>
          <p:cNvPr id="315" name="Google Shape;315;p17"/>
          <p:cNvSpPr txBox="1"/>
          <p:nvPr>
            <p:ph idx="1" type="body"/>
          </p:nvPr>
        </p:nvSpPr>
        <p:spPr>
          <a:xfrm>
            <a:off x="1487488" y="1370948"/>
            <a:ext cx="9289032" cy="4320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700"/>
              <a:buNone/>
            </a:pPr>
            <a:r>
              <a:rPr lang="fr-FR"/>
              <a:t>Réduire / Augmenter le niveau de liste</a:t>
            </a:r>
            <a:endParaRPr/>
          </a:p>
          <a:p>
            <a:pPr indent="-171450" lvl="2" marL="171450" rtl="0" algn="l">
              <a:lnSpc>
                <a:spcPct val="100000"/>
              </a:lnSpc>
              <a:spcBef>
                <a:spcPts val="1500"/>
              </a:spcBef>
              <a:spcAft>
                <a:spcPts val="0"/>
              </a:spcAft>
              <a:buClr>
                <a:schemeClr val="dk1"/>
              </a:buClr>
              <a:buSzPts val="1200"/>
              <a:buChar char="•"/>
            </a:pPr>
            <a:r>
              <a:rPr lang="fr-FR"/>
              <a:t>Pour augmenter le niveau de liste :</a:t>
            </a:r>
            <a:endParaRPr/>
          </a:p>
          <a:p>
            <a:pPr indent="-171450" lvl="3" marL="341313" rtl="0" algn="l">
              <a:lnSpc>
                <a:spcPct val="100000"/>
              </a:lnSpc>
              <a:spcBef>
                <a:spcPts val="600"/>
              </a:spcBef>
              <a:spcAft>
                <a:spcPts val="0"/>
              </a:spcAft>
              <a:buClr>
                <a:schemeClr val="dk1"/>
              </a:buClr>
              <a:buSzPts val="1000"/>
              <a:buChar char="▪"/>
            </a:pPr>
            <a:r>
              <a:rPr lang="fr-FR"/>
              <a:t>(Ex. : pour passer du texte de niveau 1 au texte de niveau 2 sur la </a:t>
            </a:r>
            <a:r>
              <a:rPr b="1" lang="fr-FR"/>
              <a:t>page suivante</a:t>
            </a:r>
            <a:r>
              <a:rPr lang="fr-FR"/>
              <a:t>)</a:t>
            </a:r>
            <a:endParaRPr/>
          </a:p>
          <a:p>
            <a:pPr indent="-171450" lvl="3" marL="341313" rtl="0" algn="l">
              <a:lnSpc>
                <a:spcPct val="100000"/>
              </a:lnSpc>
              <a:spcBef>
                <a:spcPts val="600"/>
              </a:spcBef>
              <a:spcAft>
                <a:spcPts val="0"/>
              </a:spcAft>
              <a:buClr>
                <a:schemeClr val="dk1"/>
              </a:buClr>
              <a:buSzPts val="1000"/>
              <a:buChar char="▪"/>
            </a:pPr>
            <a:r>
              <a:rPr lang="fr-FR"/>
              <a:t>Sélectionner le texte de niveau 1 sur la page de texte</a:t>
            </a:r>
            <a:endParaRPr/>
          </a:p>
          <a:p>
            <a:pPr indent="-171450" lvl="3" marL="341313" rtl="0" algn="l">
              <a:lnSpc>
                <a:spcPct val="100000"/>
              </a:lnSpc>
              <a:spcBef>
                <a:spcPts val="600"/>
              </a:spcBef>
              <a:spcAft>
                <a:spcPts val="0"/>
              </a:spcAft>
              <a:buClr>
                <a:schemeClr val="dk1"/>
              </a:buClr>
              <a:buSzPts val="1000"/>
              <a:buChar char="▪"/>
            </a:pPr>
            <a:r>
              <a:rPr lang="fr-FR"/>
              <a:t>Menu Accueil / Augmenter le niveau de liste </a:t>
            </a:r>
            <a:r>
              <a:rPr b="1" lang="fr-FR">
                <a:solidFill>
                  <a:schemeClr val="accent1"/>
                </a:solidFill>
              </a:rPr>
              <a:t>(2)</a:t>
            </a:r>
            <a:endParaRPr/>
          </a:p>
          <a:p>
            <a:pPr indent="-171450" lvl="3" marL="341313" rtl="0" algn="l">
              <a:lnSpc>
                <a:spcPct val="100000"/>
              </a:lnSpc>
              <a:spcBef>
                <a:spcPts val="600"/>
              </a:spcBef>
              <a:spcAft>
                <a:spcPts val="0"/>
              </a:spcAft>
              <a:buClr>
                <a:schemeClr val="dk1"/>
              </a:buClr>
              <a:buSzPts val="1000"/>
              <a:buChar char="▪"/>
            </a:pPr>
            <a:r>
              <a:rPr lang="fr-FR"/>
              <a:t>Cette opération permet de passer au niveau de texte suivant</a:t>
            </a:r>
            <a:endParaRPr/>
          </a:p>
          <a:p>
            <a:pPr indent="-95250" lvl="2" marL="171450" rtl="0" algn="l">
              <a:lnSpc>
                <a:spcPct val="100000"/>
              </a:lnSpc>
              <a:spcBef>
                <a:spcPts val="600"/>
              </a:spcBef>
              <a:spcAft>
                <a:spcPts val="0"/>
              </a:spcAft>
              <a:buClr>
                <a:schemeClr val="dk1"/>
              </a:buClr>
              <a:buSzPts val="1200"/>
              <a:buNone/>
            </a:pPr>
            <a:r>
              <a:t/>
            </a:r>
            <a:endParaRPr/>
          </a:p>
          <a:p>
            <a:pPr indent="-171450" lvl="2" marL="171450" rtl="0" algn="l">
              <a:lnSpc>
                <a:spcPct val="100000"/>
              </a:lnSpc>
              <a:spcBef>
                <a:spcPts val="600"/>
              </a:spcBef>
              <a:spcAft>
                <a:spcPts val="0"/>
              </a:spcAft>
              <a:buClr>
                <a:schemeClr val="dk1"/>
              </a:buClr>
              <a:buSzPts val="1200"/>
              <a:buChar char="•"/>
            </a:pPr>
            <a:r>
              <a:rPr lang="fr-FR"/>
              <a:t>Pour réduire le niveau de liste :</a:t>
            </a:r>
            <a:endParaRPr/>
          </a:p>
          <a:p>
            <a:pPr indent="-171450" lvl="3" marL="341313" rtl="0" algn="l">
              <a:lnSpc>
                <a:spcPct val="100000"/>
              </a:lnSpc>
              <a:spcBef>
                <a:spcPts val="600"/>
              </a:spcBef>
              <a:spcAft>
                <a:spcPts val="0"/>
              </a:spcAft>
              <a:buClr>
                <a:schemeClr val="dk1"/>
              </a:buClr>
              <a:buSzPts val="1000"/>
              <a:buChar char="▪"/>
            </a:pPr>
            <a:r>
              <a:rPr lang="fr-FR"/>
              <a:t>(Ex. : pour passer du texte niveau 2 au texte niveau 1 sur la </a:t>
            </a:r>
            <a:r>
              <a:rPr b="1" lang="fr-FR"/>
              <a:t>page suivante</a:t>
            </a:r>
            <a:r>
              <a:rPr lang="fr-FR"/>
              <a:t>)</a:t>
            </a:r>
            <a:endParaRPr/>
          </a:p>
          <a:p>
            <a:pPr indent="-171450" lvl="3" marL="341313" rtl="0" algn="l">
              <a:lnSpc>
                <a:spcPct val="100000"/>
              </a:lnSpc>
              <a:spcBef>
                <a:spcPts val="600"/>
              </a:spcBef>
              <a:spcAft>
                <a:spcPts val="0"/>
              </a:spcAft>
              <a:buClr>
                <a:schemeClr val="dk1"/>
              </a:buClr>
              <a:buSzPts val="1000"/>
              <a:buChar char="▪"/>
            </a:pPr>
            <a:r>
              <a:rPr lang="fr-FR"/>
              <a:t>Sélectionner le texte niveau 2 sur la page de texte</a:t>
            </a:r>
            <a:endParaRPr/>
          </a:p>
          <a:p>
            <a:pPr indent="-171450" lvl="3" marL="341313" rtl="0" algn="l">
              <a:lnSpc>
                <a:spcPct val="100000"/>
              </a:lnSpc>
              <a:spcBef>
                <a:spcPts val="600"/>
              </a:spcBef>
              <a:spcAft>
                <a:spcPts val="0"/>
              </a:spcAft>
              <a:buClr>
                <a:schemeClr val="dk1"/>
              </a:buClr>
              <a:buSzPts val="1000"/>
              <a:buChar char="▪"/>
            </a:pPr>
            <a:r>
              <a:rPr lang="fr-FR"/>
              <a:t>Menu Accueil / Réduire le niveau de liste </a:t>
            </a:r>
            <a:r>
              <a:rPr b="1" lang="fr-FR">
                <a:solidFill>
                  <a:schemeClr val="accent1"/>
                </a:solidFill>
              </a:rPr>
              <a:t>(1)</a:t>
            </a:r>
            <a:endParaRPr/>
          </a:p>
          <a:p>
            <a:pPr indent="-171450" lvl="3" marL="341313" rtl="0" algn="l">
              <a:lnSpc>
                <a:spcPct val="100000"/>
              </a:lnSpc>
              <a:spcBef>
                <a:spcPts val="600"/>
              </a:spcBef>
              <a:spcAft>
                <a:spcPts val="0"/>
              </a:spcAft>
              <a:buClr>
                <a:schemeClr val="dk1"/>
              </a:buClr>
              <a:buSzPts val="1000"/>
              <a:buChar char="▪"/>
            </a:pPr>
            <a:r>
              <a:rPr lang="fr-FR"/>
              <a:t>Cette opération permet de passer au niveau de texte précédent</a:t>
            </a:r>
            <a:endParaRPr/>
          </a:p>
        </p:txBody>
      </p:sp>
      <p:sp>
        <p:nvSpPr>
          <p:cNvPr id="316" name="Google Shape;316;p17"/>
          <p:cNvSpPr txBox="1"/>
          <p:nvPr>
            <p:ph type="title"/>
          </p:nvPr>
        </p:nvSpPr>
        <p:spPr>
          <a:xfrm>
            <a:off x="540000" y="528588"/>
            <a:ext cx="2424116" cy="357396"/>
          </a:xfrm>
          <a:prstGeom prst="rect">
            <a:avLst/>
          </a:prstGeom>
          <a:solidFill>
            <a:schemeClr val="lt2"/>
          </a:solidFill>
          <a:ln>
            <a:noFill/>
          </a:ln>
        </p:spPr>
        <p:txBody>
          <a:bodyPr anchorCtr="0" anchor="t" bIns="0" lIns="36000" spcFirstLastPara="1" rIns="36000" wrap="square" tIns="72000">
            <a:spAutoFit/>
          </a:bodyPr>
          <a:lstStyle/>
          <a:p>
            <a:pPr indent="0" lvl="0" marL="0" rtl="0" algn="l">
              <a:lnSpc>
                <a:spcPct val="90000"/>
              </a:lnSpc>
              <a:spcBef>
                <a:spcPts val="0"/>
              </a:spcBef>
              <a:spcAft>
                <a:spcPts val="0"/>
              </a:spcAft>
              <a:buClr>
                <a:schemeClr val="lt1"/>
              </a:buClr>
              <a:buSzPts val="2000"/>
              <a:buFont typeface="Arial"/>
              <a:buNone/>
            </a:pPr>
            <a:r>
              <a:rPr lang="fr-FR"/>
              <a:t>MÉTHODOLOGIE</a:t>
            </a:r>
            <a:endParaRPr/>
          </a:p>
        </p:txBody>
      </p:sp>
      <p:sp>
        <p:nvSpPr>
          <p:cNvPr id="317" name="Google Shape;317;p17"/>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26/10/2022</a:t>
            </a:r>
            <a:endParaRPr/>
          </a:p>
        </p:txBody>
      </p:sp>
      <p:sp>
        <p:nvSpPr>
          <p:cNvPr id="318" name="Google Shape;318;p17"/>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Titre de la présentation</a:t>
            </a:r>
            <a:endParaRPr/>
          </a:p>
        </p:txBody>
      </p:sp>
      <p:sp>
        <p:nvSpPr>
          <p:cNvPr id="319" name="Google Shape;319;p17"/>
          <p:cNvSpPr txBox="1"/>
          <p:nvPr>
            <p:ph idx="12" type="sldNum"/>
          </p:nvPr>
        </p:nvSpPr>
        <p:spPr>
          <a:xfrm>
            <a:off x="11408458" y="6234329"/>
            <a:ext cx="244742" cy="177638"/>
          </a:xfrm>
          <a:prstGeom prst="rect">
            <a:avLst/>
          </a:prstGeom>
          <a:noFill/>
          <a:ln>
            <a:noFill/>
          </a:ln>
        </p:spPr>
        <p:txBody>
          <a:bodyPr anchorCtr="0" anchor="ctr" bIns="18000" lIns="18000" spcFirstLastPara="1" rIns="18000" wrap="square" tIns="36000">
            <a:spAutoFit/>
          </a:bodyPr>
          <a:lstStyle/>
          <a:p>
            <a:pPr indent="0" lvl="0" marL="0" rtl="0" algn="ctr">
              <a:lnSpc>
                <a:spcPct val="100000"/>
              </a:lnSpc>
              <a:spcBef>
                <a:spcPts val="0"/>
              </a:spcBef>
              <a:spcAft>
                <a:spcPts val="0"/>
              </a:spcAft>
              <a:buSzPts val="800"/>
              <a:buNone/>
            </a:pPr>
            <a:fld id="{00000000-1234-1234-1234-123412341234}" type="slidenum">
              <a:rPr lang="fr-FR"/>
              <a:t>‹#›</a:t>
            </a:fld>
            <a:endParaRPr/>
          </a:p>
        </p:txBody>
      </p:sp>
      <p:pic>
        <p:nvPicPr>
          <p:cNvPr id="320" name="Google Shape;320;p17"/>
          <p:cNvPicPr preferRelativeResize="0"/>
          <p:nvPr/>
        </p:nvPicPr>
        <p:blipFill rotWithShape="1">
          <a:blip r:embed="rId3">
            <a:alphaModFix/>
          </a:blip>
          <a:srcRect b="0" l="0" r="0" t="0"/>
          <a:stretch/>
        </p:blipFill>
        <p:spPr>
          <a:xfrm>
            <a:off x="1811524" y="4597716"/>
            <a:ext cx="7008101" cy="816681"/>
          </a:xfrm>
          <a:prstGeom prst="rect">
            <a:avLst/>
          </a:prstGeom>
          <a:noFill/>
          <a:ln>
            <a:noFill/>
          </a:ln>
        </p:spPr>
      </p:pic>
      <p:sp>
        <p:nvSpPr>
          <p:cNvPr id="321" name="Google Shape;321;p17"/>
          <p:cNvSpPr/>
          <p:nvPr/>
        </p:nvSpPr>
        <p:spPr>
          <a:xfrm>
            <a:off x="9347747" y="4741773"/>
            <a:ext cx="720000" cy="384000"/>
          </a:xfrm>
          <a:prstGeom prst="rect">
            <a:avLst/>
          </a:prstGeom>
          <a:noFill/>
          <a:ln cap="flat" cmpd="sng" w="9525">
            <a:solidFill>
              <a:schemeClr val="accent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67"/>
              <a:buFont typeface="Arial"/>
              <a:buNone/>
            </a:pPr>
            <a:r>
              <a:rPr b="1" i="0" lang="fr-FR" sz="1867" u="none" cap="none" strike="noStrike">
                <a:solidFill>
                  <a:schemeClr val="accent1"/>
                </a:solidFill>
                <a:latin typeface="Arial"/>
                <a:ea typeface="Arial"/>
                <a:cs typeface="Arial"/>
                <a:sym typeface="Arial"/>
              </a:rPr>
              <a:t>1 &amp; 2</a:t>
            </a:r>
            <a:endParaRPr b="0" i="0" sz="1400" u="none" cap="none" strike="noStrike">
              <a:solidFill>
                <a:srgbClr val="000000"/>
              </a:solidFill>
              <a:latin typeface="Arial"/>
              <a:ea typeface="Arial"/>
              <a:cs typeface="Arial"/>
              <a:sym typeface="Arial"/>
            </a:endParaRPr>
          </a:p>
        </p:txBody>
      </p:sp>
      <p:sp>
        <p:nvSpPr>
          <p:cNvPr id="322" name="Google Shape;322;p17"/>
          <p:cNvSpPr/>
          <p:nvPr/>
        </p:nvSpPr>
        <p:spPr>
          <a:xfrm>
            <a:off x="6659368" y="4813773"/>
            <a:ext cx="384000" cy="240000"/>
          </a:xfrm>
          <a:prstGeom prst="rect">
            <a:avLst/>
          </a:prstGeom>
          <a:noFill/>
          <a:ln cap="flat" cmpd="sng" w="9525">
            <a:solidFill>
              <a:schemeClr val="accent2"/>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1867"/>
              <a:buFont typeface="Arial"/>
              <a:buNone/>
            </a:pPr>
            <a:r>
              <a:t/>
            </a:r>
            <a:endParaRPr b="1" i="0" sz="1867" u="none" cap="none" strike="noStrike">
              <a:solidFill>
                <a:schemeClr val="accent3"/>
              </a:solidFill>
              <a:latin typeface="Arial"/>
              <a:ea typeface="Arial"/>
              <a:cs typeface="Arial"/>
              <a:sym typeface="Arial"/>
            </a:endParaRPr>
          </a:p>
        </p:txBody>
      </p:sp>
      <p:cxnSp>
        <p:nvCxnSpPr>
          <p:cNvPr id="323" name="Google Shape;323;p17"/>
          <p:cNvCxnSpPr>
            <a:stCxn id="321" idx="1"/>
            <a:endCxn id="322" idx="3"/>
          </p:cNvCxnSpPr>
          <p:nvPr/>
        </p:nvCxnSpPr>
        <p:spPr>
          <a:xfrm rot="10800000">
            <a:off x="7043447" y="4933773"/>
            <a:ext cx="2304300" cy="0"/>
          </a:xfrm>
          <a:prstGeom prst="straightConnector1">
            <a:avLst/>
          </a:prstGeom>
          <a:solidFill>
            <a:schemeClr val="accent1"/>
          </a:solidFill>
          <a:ln cap="flat" cmpd="sng" w="9525">
            <a:solidFill>
              <a:schemeClr val="accent2"/>
            </a:solidFill>
            <a:prstDash val="solid"/>
            <a:round/>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7" name="Shape 327"/>
        <p:cNvGrpSpPr/>
        <p:nvPr/>
      </p:nvGrpSpPr>
      <p:grpSpPr>
        <a:xfrm>
          <a:off x="0" y="0"/>
          <a:ext cx="0" cy="0"/>
          <a:chOff x="0" y="0"/>
          <a:chExt cx="0" cy="0"/>
        </a:xfrm>
      </p:grpSpPr>
      <p:sp>
        <p:nvSpPr>
          <p:cNvPr id="328" name="Google Shape;328;p18"/>
          <p:cNvSpPr txBox="1"/>
          <p:nvPr>
            <p:ph idx="1" type="body"/>
          </p:nvPr>
        </p:nvSpPr>
        <p:spPr>
          <a:xfrm>
            <a:off x="1487488" y="1370948"/>
            <a:ext cx="9289032" cy="4320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700"/>
              <a:buNone/>
            </a:pPr>
            <a:r>
              <a:rPr lang="fr-FR"/>
              <a:t>Texte de niveau 1</a:t>
            </a:r>
            <a:endParaRPr/>
          </a:p>
          <a:p>
            <a:pPr indent="0" lvl="1" marL="0" rtl="0" algn="l">
              <a:lnSpc>
                <a:spcPct val="100000"/>
              </a:lnSpc>
              <a:spcBef>
                <a:spcPts val="1500"/>
              </a:spcBef>
              <a:spcAft>
                <a:spcPts val="0"/>
              </a:spcAft>
              <a:buClr>
                <a:schemeClr val="dk1"/>
              </a:buClr>
              <a:buSzPts val="1500"/>
              <a:buNone/>
            </a:pPr>
            <a:r>
              <a:rPr lang="fr-FR"/>
              <a:t>Texte de niveau 2</a:t>
            </a:r>
            <a:endParaRPr/>
          </a:p>
          <a:p>
            <a:pPr indent="-171450" lvl="2" marL="171450" rtl="0" algn="l">
              <a:lnSpc>
                <a:spcPct val="100000"/>
              </a:lnSpc>
              <a:spcBef>
                <a:spcPts val="600"/>
              </a:spcBef>
              <a:spcAft>
                <a:spcPts val="0"/>
              </a:spcAft>
              <a:buClr>
                <a:schemeClr val="dk1"/>
              </a:buClr>
              <a:buSzPts val="1200"/>
              <a:buChar char="•"/>
            </a:pPr>
            <a:r>
              <a:rPr lang="fr-FR"/>
              <a:t>Texte de niveau 3</a:t>
            </a:r>
            <a:endParaRPr/>
          </a:p>
        </p:txBody>
      </p:sp>
      <p:sp>
        <p:nvSpPr>
          <p:cNvPr id="329" name="Google Shape;329;p18"/>
          <p:cNvSpPr txBox="1"/>
          <p:nvPr>
            <p:ph type="title"/>
          </p:nvPr>
        </p:nvSpPr>
        <p:spPr>
          <a:xfrm>
            <a:off x="540000" y="528588"/>
            <a:ext cx="2572298" cy="349702"/>
          </a:xfrm>
          <a:prstGeom prst="rect">
            <a:avLst/>
          </a:prstGeom>
          <a:solidFill>
            <a:schemeClr val="lt2"/>
          </a:solidFill>
          <a:ln>
            <a:noFill/>
          </a:ln>
        </p:spPr>
        <p:txBody>
          <a:bodyPr anchorCtr="0" anchor="t" bIns="0" lIns="36000" spcFirstLastPara="1" rIns="36000" wrap="square" tIns="72000">
            <a:spAutoFit/>
          </a:bodyPr>
          <a:lstStyle/>
          <a:p>
            <a:pPr indent="0" lvl="0" marL="0" rtl="0" algn="l">
              <a:lnSpc>
                <a:spcPct val="90000"/>
              </a:lnSpc>
              <a:spcBef>
                <a:spcPts val="0"/>
              </a:spcBef>
              <a:spcAft>
                <a:spcPts val="0"/>
              </a:spcAft>
              <a:buClr>
                <a:schemeClr val="lt1"/>
              </a:buClr>
              <a:buSzPts val="2000"/>
              <a:buFont typeface="Arial"/>
              <a:buNone/>
            </a:pPr>
            <a:r>
              <a:rPr lang="fr-FR"/>
              <a:t>TITRE DE LA PAGE</a:t>
            </a:r>
            <a:endParaRPr/>
          </a:p>
        </p:txBody>
      </p:sp>
      <p:sp>
        <p:nvSpPr>
          <p:cNvPr id="330" name="Google Shape;330;p18"/>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26/10/2022</a:t>
            </a:r>
            <a:endParaRPr/>
          </a:p>
        </p:txBody>
      </p:sp>
      <p:sp>
        <p:nvSpPr>
          <p:cNvPr id="331" name="Google Shape;331;p18"/>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Titre de la présentation</a:t>
            </a:r>
            <a:endParaRPr/>
          </a:p>
        </p:txBody>
      </p:sp>
      <p:sp>
        <p:nvSpPr>
          <p:cNvPr id="332" name="Google Shape;332;p18"/>
          <p:cNvSpPr txBox="1"/>
          <p:nvPr>
            <p:ph idx="12" type="sldNum"/>
          </p:nvPr>
        </p:nvSpPr>
        <p:spPr>
          <a:xfrm>
            <a:off x="11408458" y="6234329"/>
            <a:ext cx="244742" cy="177638"/>
          </a:xfrm>
          <a:prstGeom prst="rect">
            <a:avLst/>
          </a:prstGeom>
          <a:noFill/>
          <a:ln>
            <a:noFill/>
          </a:ln>
        </p:spPr>
        <p:txBody>
          <a:bodyPr anchorCtr="0" anchor="ctr" bIns="18000" lIns="18000" spcFirstLastPara="1" rIns="18000" wrap="square" tIns="36000">
            <a:spAutoFit/>
          </a:bodyPr>
          <a:lstStyle/>
          <a:p>
            <a:pPr indent="0" lvl="0" marL="0" rtl="0" algn="ctr">
              <a:lnSpc>
                <a:spcPct val="100000"/>
              </a:lnSpc>
              <a:spcBef>
                <a:spcPts val="0"/>
              </a:spcBef>
              <a:spcAft>
                <a:spcPts val="0"/>
              </a:spcAft>
              <a:buSzPts val="800"/>
              <a:buNone/>
            </a:pPr>
            <a:fld id="{00000000-1234-1234-1234-123412341234}" type="slidenum">
              <a:rPr lang="fr-FR"/>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36" name="Shape 336"/>
        <p:cNvGrpSpPr/>
        <p:nvPr/>
      </p:nvGrpSpPr>
      <p:grpSpPr>
        <a:xfrm>
          <a:off x="0" y="0"/>
          <a:ext cx="0" cy="0"/>
          <a:chOff x="0" y="0"/>
          <a:chExt cx="0" cy="0"/>
        </a:xfrm>
      </p:grpSpPr>
      <p:sp>
        <p:nvSpPr>
          <p:cNvPr id="337" name="Google Shape;337;p19"/>
          <p:cNvSpPr txBox="1"/>
          <p:nvPr>
            <p:ph idx="1" type="body"/>
          </p:nvPr>
        </p:nvSpPr>
        <p:spPr>
          <a:xfrm>
            <a:off x="1487488" y="1370948"/>
            <a:ext cx="9289032" cy="43200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700"/>
              <a:buNone/>
            </a:pPr>
            <a:r>
              <a:rPr lang="fr-FR"/>
              <a:t>Copier / coller les textes </a:t>
            </a:r>
            <a:endParaRPr/>
          </a:p>
          <a:p>
            <a:pPr indent="0" lvl="1" marL="0" rtl="0" algn="l">
              <a:lnSpc>
                <a:spcPct val="100000"/>
              </a:lnSpc>
              <a:spcBef>
                <a:spcPts val="1500"/>
              </a:spcBef>
              <a:spcAft>
                <a:spcPts val="0"/>
              </a:spcAft>
              <a:buClr>
                <a:schemeClr val="dk1"/>
              </a:buClr>
              <a:buSzPts val="1500"/>
              <a:buNone/>
            </a:pPr>
            <a:r>
              <a:rPr lang="fr-FR"/>
              <a:t>À partir d’une ancienne présentation</a:t>
            </a:r>
            <a:endParaRPr/>
          </a:p>
          <a:p>
            <a:pPr indent="-171450" lvl="3" marL="341313" rtl="0" algn="l">
              <a:lnSpc>
                <a:spcPct val="100000"/>
              </a:lnSpc>
              <a:spcBef>
                <a:spcPts val="600"/>
              </a:spcBef>
              <a:spcAft>
                <a:spcPts val="0"/>
              </a:spcAft>
              <a:buClr>
                <a:schemeClr val="dk1"/>
              </a:buClr>
              <a:buSzPts val="1000"/>
              <a:buChar char="▪"/>
            </a:pPr>
            <a:r>
              <a:rPr lang="fr-FR"/>
              <a:t>Sélectionner et copier les textes de votre ancienne présentation</a:t>
            </a:r>
            <a:endParaRPr/>
          </a:p>
          <a:p>
            <a:pPr indent="-171450" lvl="3" marL="341313" rtl="0" algn="l">
              <a:lnSpc>
                <a:spcPct val="100000"/>
              </a:lnSpc>
              <a:spcBef>
                <a:spcPts val="600"/>
              </a:spcBef>
              <a:spcAft>
                <a:spcPts val="0"/>
              </a:spcAft>
              <a:buClr>
                <a:schemeClr val="dk1"/>
              </a:buClr>
              <a:buSzPts val="1000"/>
              <a:buChar char="▪"/>
            </a:pPr>
            <a:r>
              <a:rPr lang="fr-FR"/>
              <a:t>Sélectionner la zone texte de la nouvelle présentation</a:t>
            </a:r>
            <a:endParaRPr/>
          </a:p>
          <a:p>
            <a:pPr indent="-171450" lvl="3" marL="341313" rtl="0" algn="l">
              <a:lnSpc>
                <a:spcPct val="100000"/>
              </a:lnSpc>
              <a:spcBef>
                <a:spcPts val="600"/>
              </a:spcBef>
              <a:spcAft>
                <a:spcPts val="0"/>
              </a:spcAft>
              <a:buClr>
                <a:schemeClr val="dk1"/>
              </a:buClr>
              <a:buSzPts val="1000"/>
              <a:buChar char="▪"/>
            </a:pPr>
            <a:r>
              <a:rPr lang="fr-FR"/>
              <a:t>Cliquer sur «Accueil / Coller (sélectionner la petite flèche sous l’icône Coller) / Collage spécial »</a:t>
            </a:r>
            <a:endParaRPr/>
          </a:p>
          <a:p>
            <a:pPr indent="-171450" lvl="3" marL="341313" rtl="0" algn="l">
              <a:lnSpc>
                <a:spcPct val="100000"/>
              </a:lnSpc>
              <a:spcBef>
                <a:spcPts val="600"/>
              </a:spcBef>
              <a:spcAft>
                <a:spcPts val="0"/>
              </a:spcAft>
              <a:buClr>
                <a:schemeClr val="dk1"/>
              </a:buClr>
              <a:buSzPts val="1000"/>
              <a:buChar char="▪"/>
            </a:pPr>
            <a:r>
              <a:rPr lang="fr-FR"/>
              <a:t>Cocher « Coller », « Texte sans mise en forme »  et « OK »</a:t>
            </a:r>
            <a:endParaRPr/>
          </a:p>
          <a:p>
            <a:pPr indent="-171450" lvl="3" marL="341313" rtl="0" algn="l">
              <a:lnSpc>
                <a:spcPct val="100000"/>
              </a:lnSpc>
              <a:spcBef>
                <a:spcPts val="600"/>
              </a:spcBef>
              <a:spcAft>
                <a:spcPts val="0"/>
              </a:spcAft>
              <a:buClr>
                <a:schemeClr val="dk1"/>
              </a:buClr>
              <a:buSzPts val="1000"/>
              <a:buChar char="▪"/>
            </a:pPr>
            <a:r>
              <a:rPr lang="fr-FR"/>
              <a:t>Il faut ensuite appliquer les niveaux de texte à l’aide des outils « Réduire / Augmenter le niveau de liste »</a:t>
            </a:r>
            <a:endParaRPr/>
          </a:p>
        </p:txBody>
      </p:sp>
      <p:sp>
        <p:nvSpPr>
          <p:cNvPr id="338" name="Google Shape;338;p19"/>
          <p:cNvSpPr txBox="1"/>
          <p:nvPr>
            <p:ph type="title"/>
          </p:nvPr>
        </p:nvSpPr>
        <p:spPr>
          <a:xfrm>
            <a:off x="540000" y="528588"/>
            <a:ext cx="2424116" cy="357396"/>
          </a:xfrm>
          <a:prstGeom prst="rect">
            <a:avLst/>
          </a:prstGeom>
          <a:solidFill>
            <a:schemeClr val="lt2"/>
          </a:solidFill>
          <a:ln>
            <a:noFill/>
          </a:ln>
        </p:spPr>
        <p:txBody>
          <a:bodyPr anchorCtr="0" anchor="t" bIns="0" lIns="36000" spcFirstLastPara="1" rIns="36000" wrap="square" tIns="72000">
            <a:spAutoFit/>
          </a:bodyPr>
          <a:lstStyle/>
          <a:p>
            <a:pPr indent="0" lvl="0" marL="0" rtl="0" algn="l">
              <a:lnSpc>
                <a:spcPct val="90000"/>
              </a:lnSpc>
              <a:spcBef>
                <a:spcPts val="0"/>
              </a:spcBef>
              <a:spcAft>
                <a:spcPts val="0"/>
              </a:spcAft>
              <a:buClr>
                <a:schemeClr val="lt1"/>
              </a:buClr>
              <a:buSzPts val="2000"/>
              <a:buFont typeface="Arial"/>
              <a:buNone/>
            </a:pPr>
            <a:r>
              <a:rPr lang="fr-FR"/>
              <a:t>MÉTHODOLOGIE</a:t>
            </a:r>
            <a:endParaRPr/>
          </a:p>
        </p:txBody>
      </p:sp>
      <p:sp>
        <p:nvSpPr>
          <p:cNvPr id="339" name="Google Shape;339;p19"/>
          <p:cNvSpPr txBox="1"/>
          <p:nvPr>
            <p:ph idx="10" type="dt"/>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26/10/2022</a:t>
            </a:r>
            <a:endParaRPr/>
          </a:p>
        </p:txBody>
      </p:sp>
      <p:sp>
        <p:nvSpPr>
          <p:cNvPr id="340" name="Google Shape;340;p19"/>
          <p:cNvSpPr txBox="1"/>
          <p:nvPr>
            <p:ph idx="11" type="ftr"/>
          </p:nvPr>
        </p:nvSpPr>
        <p:spPr>
          <a:xfrm>
            <a:off x="0" y="6678000"/>
            <a:ext cx="180000" cy="180000"/>
          </a:xfrm>
          <a:prstGeom prst="rect">
            <a:avLst/>
          </a:prstGeom>
          <a:noFill/>
          <a:ln cap="flat" cmpd="sng" w="9525">
            <a:solidFill>
              <a:schemeClr val="dk1">
                <a:alpha val="0"/>
              </a:schemeClr>
            </a:solidFill>
            <a:prstDash val="solid"/>
            <a:round/>
            <a:headEnd len="sm" w="sm" type="none"/>
            <a:tailEnd len="sm" w="sm" type="none"/>
          </a:ln>
        </p:spPr>
        <p:txBody>
          <a:bodyPr anchorCtr="0" anchor="ctr" bIns="0" lIns="0" spcFirstLastPara="1" rIns="0" wrap="square" tIns="0">
            <a:noAutofit/>
          </a:bodyPr>
          <a:lstStyle/>
          <a:p>
            <a:pPr indent="0" lvl="0" marL="0" rtl="0" algn="ctr">
              <a:lnSpc>
                <a:spcPct val="100000"/>
              </a:lnSpc>
              <a:spcBef>
                <a:spcPts val="0"/>
              </a:spcBef>
              <a:spcAft>
                <a:spcPts val="0"/>
              </a:spcAft>
              <a:buSzPts val="1400"/>
              <a:buNone/>
            </a:pPr>
            <a:r>
              <a:rPr lang="fr-FR"/>
              <a:t>Titre de la présentation</a:t>
            </a:r>
            <a:endParaRPr/>
          </a:p>
        </p:txBody>
      </p:sp>
      <p:sp>
        <p:nvSpPr>
          <p:cNvPr id="341" name="Google Shape;341;p19"/>
          <p:cNvSpPr txBox="1"/>
          <p:nvPr>
            <p:ph idx="12" type="sldNum"/>
          </p:nvPr>
        </p:nvSpPr>
        <p:spPr>
          <a:xfrm>
            <a:off x="11408458" y="6234329"/>
            <a:ext cx="244742" cy="177638"/>
          </a:xfrm>
          <a:prstGeom prst="rect">
            <a:avLst/>
          </a:prstGeom>
          <a:noFill/>
          <a:ln>
            <a:noFill/>
          </a:ln>
        </p:spPr>
        <p:txBody>
          <a:bodyPr anchorCtr="0" anchor="ctr" bIns="18000" lIns="18000" spcFirstLastPara="1" rIns="18000" wrap="square" tIns="36000">
            <a:spAutoFit/>
          </a:bodyPr>
          <a:lstStyle/>
          <a:p>
            <a:pPr indent="0" lvl="0" marL="0" rtl="0" algn="ctr">
              <a:lnSpc>
                <a:spcPct val="100000"/>
              </a:lnSpc>
              <a:spcBef>
                <a:spcPts val="0"/>
              </a:spcBef>
              <a:spcAft>
                <a:spcPts val="0"/>
              </a:spcAft>
              <a:buSzPts val="800"/>
              <a:buNone/>
            </a:pPr>
            <a:fld id="{00000000-1234-1234-1234-123412341234}" type="slidenum">
              <a:rPr lang="fr-FR"/>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LPO">
  <a:themeElements>
    <a:clrScheme name="LPO PPT">
      <a:dk1>
        <a:srgbClr val="191919"/>
      </a:dk1>
      <a:lt1>
        <a:srgbClr val="FFFFFF"/>
      </a:lt1>
      <a:dk2>
        <a:srgbClr val="0087CD"/>
      </a:dk2>
      <a:lt2>
        <a:srgbClr val="F55F19"/>
      </a:lt2>
      <a:accent1>
        <a:srgbClr val="323232"/>
      </a:accent1>
      <a:accent2>
        <a:srgbClr val="007D82"/>
      </a:accent2>
      <a:accent3>
        <a:srgbClr val="E69B37"/>
      </a:accent3>
      <a:accent4>
        <a:srgbClr val="64696E"/>
      </a:accent4>
      <a:accent5>
        <a:srgbClr val="E2C33A"/>
      </a:accent5>
      <a:accent6>
        <a:srgbClr val="50AFDC"/>
      </a:accent6>
      <a:hlink>
        <a:srgbClr val="000000"/>
      </a:hlink>
      <a:folHlink>
        <a:srgbClr val="00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2022-06-16T12:49:32Z</dcterms:created>
  <dc:creator>Emilie Gobert</dc:creator>
</cp:coreProperties>
</file>